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4" r:id="rId2"/>
    <p:sldId id="257" r:id="rId3"/>
    <p:sldId id="258" r:id="rId4"/>
    <p:sldId id="259" r:id="rId5"/>
    <p:sldId id="260" r:id="rId6"/>
    <p:sldId id="267" r:id="rId7"/>
    <p:sldId id="261" r:id="rId8"/>
    <p:sldId id="268" r:id="rId9"/>
    <p:sldId id="262" r:id="rId10"/>
    <p:sldId id="265" r:id="rId11"/>
    <p:sldId id="263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0000FF"/>
    <a:srgbClr val="1E497C"/>
    <a:srgbClr val="CCECFF"/>
    <a:srgbClr val="17375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134" autoAdjust="0"/>
  </p:normalViewPr>
  <p:slideViewPr>
    <p:cSldViewPr>
      <p:cViewPr>
        <p:scale>
          <a:sx n="55" d="100"/>
          <a:sy n="55" d="100"/>
        </p:scale>
        <p:origin x="-2310" y="-6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22B48C-8778-4075-A73C-2D6FA56887B6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16492A-FDE6-45D4-8C96-DF21F11B224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16492A-FDE6-45D4-8C96-DF21F11B2244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BD571-AAEB-49A3-9D82-09A4EB4D3A06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43988-0444-47D7-B6F5-35504A1839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BD571-AAEB-49A3-9D82-09A4EB4D3A06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43988-0444-47D7-B6F5-35504A1839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BD571-AAEB-49A3-9D82-09A4EB4D3A06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43988-0444-47D7-B6F5-35504A1839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BD571-AAEB-49A3-9D82-09A4EB4D3A06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43988-0444-47D7-B6F5-35504A1839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BD571-AAEB-49A3-9D82-09A4EB4D3A06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43988-0444-47D7-B6F5-35504A1839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BD571-AAEB-49A3-9D82-09A4EB4D3A06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43988-0444-47D7-B6F5-35504A1839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BD571-AAEB-49A3-9D82-09A4EB4D3A06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43988-0444-47D7-B6F5-35504A1839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BD571-AAEB-49A3-9D82-09A4EB4D3A06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43988-0444-47D7-B6F5-35504A1839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BD571-AAEB-49A3-9D82-09A4EB4D3A06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43988-0444-47D7-B6F5-35504A1839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BD571-AAEB-49A3-9D82-09A4EB4D3A06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43988-0444-47D7-B6F5-35504A1839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BD571-AAEB-49A3-9D82-09A4EB4D3A06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43988-0444-47D7-B6F5-35504A1839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BD571-AAEB-49A3-9D82-09A4EB4D3A06}" type="datetimeFigureOut">
              <a:rPr lang="ru-RU" smtClean="0"/>
              <a:pPr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C43988-0444-47D7-B6F5-35504A18398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.png"/><Relationship Id="rId7" Type="http://schemas.openxmlformats.org/officeDocument/2006/relationships/image" Target="../media/image3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2.png"/><Relationship Id="rId10" Type="http://schemas.openxmlformats.org/officeDocument/2006/relationships/image" Target="../media/image9.jpeg"/><Relationship Id="rId4" Type="http://schemas.openxmlformats.org/officeDocument/2006/relationships/image" Target="../media/image4.jpe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../media/image26.jpeg"/><Relationship Id="rId3" Type="http://schemas.openxmlformats.org/officeDocument/2006/relationships/image" Target="../media/image2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5" Type="http://schemas.openxmlformats.org/officeDocument/2006/relationships/image" Target="../media/image28.jpeg"/><Relationship Id="rId10" Type="http://schemas.openxmlformats.org/officeDocument/2006/relationships/image" Target="../media/image23.jpeg"/><Relationship Id="rId4" Type="http://schemas.openxmlformats.org/officeDocument/2006/relationships/image" Target="../media/image17.png"/><Relationship Id="rId9" Type="http://schemas.openxmlformats.org/officeDocument/2006/relationships/image" Target="../media/image22.jpeg"/><Relationship Id="rId14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496" y="-2738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 descr="C:\Users\User\Documents\Сколково\holunic2_герб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490662"/>
            <a:ext cx="700285" cy="994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 contrast="20000"/>
          </a:blip>
          <a:srcRect/>
          <a:stretch>
            <a:fillRect/>
          </a:stretch>
        </p:blipFill>
        <p:spPr bwMode="auto">
          <a:xfrm>
            <a:off x="0" y="0"/>
            <a:ext cx="9180511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2" descr="C:\Users\User\Documents\Сколково\holunic2_герб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74639"/>
            <a:ext cx="700285" cy="994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247650" y="351155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ru-RU" altLang="ru-RU">
              <a:latin typeface="Calibri" pitchFamily="34" charset="0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1160463" y="4808538"/>
            <a:ext cx="1857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ru-RU" altLang="ru-RU">
              <a:latin typeface="Calibri" pitchFamily="34" charset="0"/>
            </a:endParaRP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160463" y="5176838"/>
            <a:ext cx="1857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ru-RU" altLang="ru-RU">
              <a:latin typeface="Calibri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99592" y="476672"/>
            <a:ext cx="7992888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800" b="1" dirty="0" smtClean="0">
                <a:solidFill>
                  <a:srgbClr val="800000"/>
                </a:solidFill>
                <a:latin typeface="Century Gothic" pitchFamily="34" charset="0"/>
                <a:ea typeface="+mj-ea"/>
                <a:cs typeface="+mj-cs"/>
              </a:rPr>
              <a:t>Документы, представляемые к заявке</a:t>
            </a:r>
          </a:p>
          <a:p>
            <a:pPr algn="r">
              <a:defRPr/>
            </a:pPr>
            <a:r>
              <a:rPr lang="ru-RU" b="1" dirty="0" smtClean="0">
                <a:solidFill>
                  <a:srgbClr val="800000"/>
                </a:solidFill>
                <a:latin typeface="Century Gothic" pitchFamily="34" charset="0"/>
              </a:rPr>
              <a:t>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27584" y="1340768"/>
            <a:ext cx="7704856" cy="3644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 algn="just">
              <a:lnSpc>
                <a:spcPct val="114000"/>
              </a:lnSpc>
              <a:defRPr/>
            </a:pPr>
            <a:r>
              <a:rPr lang="ru-RU" sz="1700" b="1" dirty="0" smtClean="0">
                <a:solidFill>
                  <a:srgbClr val="002060"/>
                </a:solidFill>
                <a:latin typeface="Century Gothic" pitchFamily="34" charset="0"/>
                <a:cs typeface="Arial" pitchFamily="34" charset="0"/>
                <a:sym typeface="PFBeauSansPro-Regular"/>
              </a:rPr>
              <a:t>-    Бизнес-план инвестиционного проекта;</a:t>
            </a:r>
          </a:p>
          <a:p>
            <a:pPr indent="-342900" algn="just">
              <a:lnSpc>
                <a:spcPct val="114000"/>
              </a:lnSpc>
              <a:defRPr/>
            </a:pPr>
            <a:r>
              <a:rPr lang="ru-RU" sz="1700" b="1" dirty="0" smtClean="0">
                <a:solidFill>
                  <a:srgbClr val="002060"/>
                </a:solidFill>
                <a:latin typeface="Century Gothic" pitchFamily="34" charset="0"/>
                <a:cs typeface="Arial" pitchFamily="34" charset="0"/>
                <a:sym typeface="PFBeauSansPro-Regular"/>
              </a:rPr>
              <a:t>-    Копии учредительных документов Заявителя;</a:t>
            </a:r>
          </a:p>
          <a:p>
            <a:pPr indent="-342900" algn="just">
              <a:lnSpc>
                <a:spcPct val="114000"/>
              </a:lnSpc>
              <a:defRPr/>
            </a:pPr>
            <a:r>
              <a:rPr lang="ru-RU" sz="1700" b="1" dirty="0" smtClean="0">
                <a:solidFill>
                  <a:srgbClr val="002060"/>
                </a:solidFill>
                <a:latin typeface="Century Gothic" pitchFamily="34" charset="0"/>
                <a:cs typeface="Arial" pitchFamily="34" charset="0"/>
                <a:sym typeface="PFBeauSansPro-Regular"/>
              </a:rPr>
              <a:t>-    Копия  документа о назначении руководителя;</a:t>
            </a:r>
          </a:p>
          <a:p>
            <a:pPr indent="-342900" algn="just">
              <a:lnSpc>
                <a:spcPct val="114000"/>
              </a:lnSpc>
              <a:defRPr/>
            </a:pPr>
            <a:r>
              <a:rPr lang="ru-RU" sz="1700" b="1" dirty="0" smtClean="0">
                <a:solidFill>
                  <a:srgbClr val="002060"/>
                </a:solidFill>
                <a:latin typeface="Century Gothic" pitchFamily="34" charset="0"/>
                <a:cs typeface="Arial" pitchFamily="34" charset="0"/>
                <a:sym typeface="PFBeauSansPro-Regular"/>
              </a:rPr>
              <a:t>-   Доверенность или иной документ, удостоверяющий полномочия представителя  Заявителя;</a:t>
            </a:r>
          </a:p>
          <a:p>
            <a:pPr indent="-342900" algn="just">
              <a:lnSpc>
                <a:spcPct val="114000"/>
              </a:lnSpc>
              <a:defRPr/>
            </a:pPr>
            <a:r>
              <a:rPr lang="ru-RU" sz="1700" b="1" dirty="0" smtClean="0">
                <a:solidFill>
                  <a:srgbClr val="002060"/>
                </a:solidFill>
                <a:latin typeface="Century Gothic" pitchFamily="34" charset="0"/>
                <a:cs typeface="Arial" pitchFamily="34" charset="0"/>
                <a:sym typeface="PFBeauSansPro-Regular"/>
              </a:rPr>
              <a:t>-  Копия свидетельства о государственной регистрации юридического лица на территории опережающего развития;</a:t>
            </a:r>
          </a:p>
          <a:p>
            <a:pPr indent="-342900" algn="just">
              <a:lnSpc>
                <a:spcPct val="114000"/>
              </a:lnSpc>
              <a:defRPr/>
            </a:pPr>
            <a:r>
              <a:rPr lang="ru-RU" sz="1700" b="1" dirty="0" smtClean="0">
                <a:solidFill>
                  <a:srgbClr val="002060"/>
                </a:solidFill>
                <a:latin typeface="Century Gothic" pitchFamily="34" charset="0"/>
                <a:cs typeface="Arial" pitchFamily="34" charset="0"/>
                <a:sym typeface="PFBeauSansPro-Regular"/>
              </a:rPr>
              <a:t>-     Копия свидетельства о постановке на учет в налоговом органе;</a:t>
            </a:r>
          </a:p>
          <a:p>
            <a:pPr indent="-342900" algn="just">
              <a:lnSpc>
                <a:spcPct val="114000"/>
              </a:lnSpc>
              <a:defRPr/>
            </a:pPr>
            <a:r>
              <a:rPr lang="ru-RU" sz="1700" b="1" dirty="0" smtClean="0">
                <a:solidFill>
                  <a:srgbClr val="002060"/>
                </a:solidFill>
                <a:latin typeface="Century Gothic" pitchFamily="34" charset="0"/>
                <a:cs typeface="Arial" pitchFamily="34" charset="0"/>
                <a:sym typeface="PFBeauSansPro-Regular"/>
              </a:rPr>
              <a:t>-   Информация налогового органа в рамках компетенции о том, что Заявитель не применяет специальных налоговых режимов;</a:t>
            </a:r>
          </a:p>
          <a:p>
            <a:pPr indent="-342900" algn="just">
              <a:lnSpc>
                <a:spcPct val="114000"/>
              </a:lnSpc>
              <a:defRPr/>
            </a:pPr>
            <a:r>
              <a:rPr lang="ru-RU" sz="1700" b="1" dirty="0" smtClean="0">
                <a:solidFill>
                  <a:srgbClr val="002060"/>
                </a:solidFill>
                <a:latin typeface="Century Gothic" pitchFamily="34" charset="0"/>
                <a:cs typeface="Arial" pitchFamily="34" charset="0"/>
                <a:sym typeface="PFBeauSansPro-Regular"/>
              </a:rPr>
              <a:t>-  Справка из кредитной организации о текущем финансовом состоянии Заявителя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42112" y="836712"/>
            <a:ext cx="2078360" cy="16413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Левая фигурная скобка 14"/>
          <p:cNvSpPr/>
          <p:nvPr/>
        </p:nvSpPr>
        <p:spPr>
          <a:xfrm rot="16200000">
            <a:off x="4358544" y="1050169"/>
            <a:ext cx="498920" cy="7848872"/>
          </a:xfrm>
          <a:prstGeom prst="leftBrace">
            <a:avLst>
              <a:gd name="adj1" fmla="val 0"/>
              <a:gd name="adj2" fmla="val 50000"/>
            </a:avLst>
          </a:prstGeom>
          <a:noFill/>
          <a:ln w="38100">
            <a:solidFill>
              <a:srgbClr val="1E497C">
                <a:alpha val="66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11560" y="5131058"/>
            <a:ext cx="79928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b="1" dirty="0" smtClean="0">
                <a:solidFill>
                  <a:srgbClr val="800000"/>
                </a:solidFill>
                <a:latin typeface="Century Gothic" pitchFamily="34" charset="0"/>
                <a:ea typeface="+mj-ea"/>
                <a:cs typeface="+mj-cs"/>
              </a:rPr>
              <a:t>Постановление Правительства Кировской области от 20.11.2017 г № 76-П «Об обеспечении функционирования территории опережающего социально-экономического развития на территории монопрофильного муниципального образования (моногорода) Кировской области</a:t>
            </a:r>
          </a:p>
          <a:p>
            <a:pPr algn="r">
              <a:defRPr/>
            </a:pPr>
            <a:r>
              <a:rPr lang="ru-RU" b="1" dirty="0" smtClean="0">
                <a:solidFill>
                  <a:srgbClr val="800000"/>
                </a:solidFill>
                <a:latin typeface="Century Gothic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 contrast="20000"/>
          </a:blip>
          <a:srcRect/>
          <a:stretch>
            <a:fillRect/>
          </a:stretch>
        </p:blipFill>
        <p:spPr bwMode="auto">
          <a:xfrm>
            <a:off x="0" y="0"/>
            <a:ext cx="9180511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2" descr="C:\Users\User\Documents\Сколково\holunic2_герб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6632"/>
            <a:ext cx="700285" cy="994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Группа 4"/>
          <p:cNvGrpSpPr>
            <a:grpSpLocks/>
          </p:cNvGrpSpPr>
          <p:nvPr/>
        </p:nvGrpSpPr>
        <p:grpSpPr bwMode="auto">
          <a:xfrm>
            <a:off x="135954" y="1011238"/>
            <a:ext cx="8972550" cy="5970587"/>
            <a:chOff x="49543" y="3075694"/>
            <a:chExt cx="9891865" cy="6583857"/>
          </a:xfrm>
        </p:grpSpPr>
        <p:grpSp>
          <p:nvGrpSpPr>
            <p:cNvPr id="7" name="Группа 4"/>
            <p:cNvGrpSpPr>
              <a:grpSpLocks/>
            </p:cNvGrpSpPr>
            <p:nvPr/>
          </p:nvGrpSpPr>
          <p:grpSpPr bwMode="auto">
            <a:xfrm>
              <a:off x="49543" y="3075694"/>
              <a:ext cx="9865859" cy="6136595"/>
              <a:chOff x="380488" y="3075636"/>
              <a:chExt cx="9536755" cy="6135890"/>
            </a:xfrm>
          </p:grpSpPr>
          <p:pic>
            <p:nvPicPr>
              <p:cNvPr id="11" name="Picture 2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922051" y="3075636"/>
                <a:ext cx="1051799" cy="13455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2" name="Text Box 4"/>
              <p:cNvSpPr txBox="1">
                <a:spLocks noChangeArrowheads="1"/>
              </p:cNvSpPr>
              <p:nvPr/>
            </p:nvSpPr>
            <p:spPr bwMode="auto">
              <a:xfrm>
                <a:off x="380488" y="4448731"/>
                <a:ext cx="1678239" cy="8248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00772" tIns="50387" rIns="100772" bIns="50387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</a:pPr>
                <a:r>
                  <a:rPr lang="ru-RU" altLang="ru-RU" sz="1400" b="1">
                    <a:solidFill>
                      <a:srgbClr val="002060"/>
                    </a:solidFill>
                    <a:latin typeface="Century Gothic" pitchFamily="34" charset="0"/>
                    <a:sym typeface="PFBeauSansPro-Regular"/>
                  </a:rPr>
                  <a:t>Хочу стать резидентом ТОСЭР</a:t>
                </a:r>
              </a:p>
            </p:txBody>
          </p:sp>
          <p:sp>
            <p:nvSpPr>
              <p:cNvPr id="13" name="AutoShape 5"/>
              <p:cNvSpPr>
                <a:spLocks noChangeArrowheads="1"/>
              </p:cNvSpPr>
              <p:nvPr/>
            </p:nvSpPr>
            <p:spPr bwMode="auto">
              <a:xfrm>
                <a:off x="1987770" y="3709956"/>
                <a:ext cx="869445" cy="351131"/>
              </a:xfrm>
              <a:prstGeom prst="notchedRightArrow">
                <a:avLst>
                  <a:gd name="adj1" fmla="val 50000"/>
                  <a:gd name="adj2" fmla="val 61903"/>
                </a:avLst>
              </a:prstGeom>
              <a:solidFill>
                <a:srgbClr val="007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100794" tIns="50397" rIns="100794" bIns="50397" anchor="ctr"/>
              <a:lstStyle/>
              <a:p>
                <a:pPr eaLnBrk="1" hangingPunct="1"/>
                <a:endParaRPr lang="ru-RU" altLang="ru-RU" sz="1100" dirty="0">
                  <a:solidFill>
                    <a:srgbClr val="0070C0"/>
                  </a:solidFill>
                  <a:latin typeface="Calibri" pitchFamily="34" charset="0"/>
                </a:endParaRPr>
              </a:p>
            </p:txBody>
          </p:sp>
          <p:sp>
            <p:nvSpPr>
              <p:cNvPr id="14" name="Text Box 6"/>
              <p:cNvSpPr txBox="1">
                <a:spLocks noChangeArrowheads="1"/>
              </p:cNvSpPr>
              <p:nvPr/>
            </p:nvSpPr>
            <p:spPr bwMode="auto">
              <a:xfrm>
                <a:off x="2605032" y="4542494"/>
                <a:ext cx="1864442" cy="10623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00772" tIns="50387" rIns="100772" bIns="50387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</a:pPr>
                <a:r>
                  <a:rPr lang="ru-RU" altLang="ru-RU" sz="1400" b="1" dirty="0">
                    <a:solidFill>
                      <a:srgbClr val="002060"/>
                    </a:solidFill>
                    <a:latin typeface="Century Gothic" pitchFamily="34" charset="0"/>
                    <a:sym typeface="PFBeauSansPro-Regular"/>
                  </a:rPr>
                  <a:t>Заявка и пакет документов в администрацию моногорода</a:t>
                </a:r>
              </a:p>
            </p:txBody>
          </p:sp>
          <p:sp>
            <p:nvSpPr>
              <p:cNvPr id="15" name="Text Box 8"/>
              <p:cNvSpPr txBox="1">
                <a:spLocks noChangeArrowheads="1"/>
              </p:cNvSpPr>
              <p:nvPr/>
            </p:nvSpPr>
            <p:spPr bwMode="auto">
              <a:xfrm>
                <a:off x="6884822" y="3184673"/>
                <a:ext cx="2217725" cy="21313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00772" tIns="50387" rIns="100772" bIns="50387">
                <a:spAutoFit/>
              </a:bodyPr>
              <a:lstStyle/>
              <a:p>
                <a:pPr algn="ctr" eaLnBrk="1" hangingPunct="1"/>
                <a:r>
                  <a:rPr lang="ru-RU" altLang="ru-RU" sz="1400" b="1" dirty="0">
                    <a:solidFill>
                      <a:srgbClr val="002060"/>
                    </a:solidFill>
                    <a:latin typeface="Century Gothic" pitchFamily="34" charset="0"/>
                    <a:sym typeface="PFBeauSansPro-Regular"/>
                  </a:rPr>
                  <a:t>Уполномоченный орган,</a:t>
                </a:r>
              </a:p>
              <a:p>
                <a:pPr algn="ctr" eaLnBrk="1" hangingPunct="1"/>
                <a:r>
                  <a:rPr lang="ru-RU" altLang="ru-RU" sz="1400" b="1" dirty="0">
                    <a:solidFill>
                      <a:srgbClr val="002060"/>
                    </a:solidFill>
                    <a:latin typeface="Century Gothic" pitchFamily="34" charset="0"/>
                    <a:sym typeface="PFBeauSansPro-Regular"/>
                  </a:rPr>
                  <a:t> отраслевые органы </a:t>
                </a:r>
              </a:p>
              <a:p>
                <a:pPr algn="ctr" eaLnBrk="1" hangingPunct="1"/>
                <a:r>
                  <a:rPr lang="ru-RU" altLang="ru-RU" sz="1400" b="1" dirty="0">
                    <a:solidFill>
                      <a:srgbClr val="002060"/>
                    </a:solidFill>
                    <a:latin typeface="Century Gothic" pitchFamily="34" charset="0"/>
                    <a:sym typeface="PFBeauSansPro-Regular"/>
                  </a:rPr>
                  <a:t>экспертные заключения </a:t>
                </a:r>
              </a:p>
              <a:p>
                <a:pPr algn="ctr" eaLnBrk="1" hangingPunct="1"/>
                <a:r>
                  <a:rPr lang="ru-RU" altLang="ru-RU" sz="1400" b="1" dirty="0">
                    <a:solidFill>
                      <a:srgbClr val="800000"/>
                    </a:solidFill>
                    <a:latin typeface="Century Gothic" pitchFamily="34" charset="0"/>
                    <a:sym typeface="PFBeauSansPro-Regular"/>
                  </a:rPr>
                  <a:t>Срок – до 7 рабочих дней</a:t>
                </a:r>
              </a:p>
              <a:p>
                <a:pPr algn="ctr" eaLnBrk="1" hangingPunct="1">
                  <a:spcBef>
                    <a:spcPct val="50000"/>
                  </a:spcBef>
                </a:pPr>
                <a:endParaRPr lang="ru-RU" altLang="ru-RU" sz="1400" b="1" dirty="0">
                  <a:solidFill>
                    <a:srgbClr val="10253F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6" name="Text Box 9"/>
              <p:cNvSpPr txBox="1">
                <a:spLocks noChangeArrowheads="1"/>
              </p:cNvSpPr>
              <p:nvPr/>
            </p:nvSpPr>
            <p:spPr bwMode="auto">
              <a:xfrm>
                <a:off x="2395387" y="7674055"/>
                <a:ext cx="1735758" cy="15374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00772" tIns="50387" rIns="100772" bIns="50387">
                <a:spAutoFit/>
              </a:bodyPr>
              <a:lstStyle/>
              <a:p>
                <a:pPr algn="ctr" eaLnBrk="1" hangingPunct="1"/>
                <a:r>
                  <a:rPr lang="ru-RU" altLang="ru-RU" sz="1400" b="1">
                    <a:solidFill>
                      <a:srgbClr val="002060"/>
                    </a:solidFill>
                    <a:latin typeface="Century Gothic" pitchFamily="34" charset="0"/>
                    <a:sym typeface="PFBeauSansPro-Regular"/>
                  </a:rPr>
                  <a:t>МЭР РФ вносит в реестр резидентов ТОСЭР</a:t>
                </a:r>
              </a:p>
              <a:p>
                <a:pPr algn="ctr" eaLnBrk="1" hangingPunct="1"/>
                <a:r>
                  <a:rPr lang="ru-RU" altLang="ru-RU" sz="1400" b="1">
                    <a:solidFill>
                      <a:srgbClr val="800000"/>
                    </a:solidFill>
                    <a:latin typeface="Century Gothic" pitchFamily="34" charset="0"/>
                    <a:sym typeface="PFBeauSansPro-Regular"/>
                  </a:rPr>
                  <a:t>Срок – до 10 рабочих дней</a:t>
                </a:r>
              </a:p>
            </p:txBody>
          </p:sp>
          <p:sp>
            <p:nvSpPr>
              <p:cNvPr id="17" name="Text Box 11"/>
              <p:cNvSpPr txBox="1">
                <a:spLocks noChangeArrowheads="1"/>
              </p:cNvSpPr>
              <p:nvPr/>
            </p:nvSpPr>
            <p:spPr bwMode="auto">
              <a:xfrm>
                <a:off x="4792628" y="6038994"/>
                <a:ext cx="1776360" cy="29931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lIns="100772" tIns="50387" rIns="100772" bIns="50387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defTabSz="4492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defTabSz="4492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defTabSz="4492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defTabSz="4492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algn="ctr" eaLnBrk="1" fontAlgn="auto" hangingPunct="1">
                  <a:spcBef>
                    <a:spcPct val="50000"/>
                  </a:spcBef>
                  <a:spcAft>
                    <a:spcPts val="0"/>
                  </a:spcAft>
                  <a:defRPr/>
                </a:pPr>
                <a:endParaRPr lang="ru-RU" sz="1100" b="1" dirty="0">
                  <a:solidFill>
                    <a:schemeClr val="tx2">
                      <a:lumMod val="50000"/>
                    </a:schemeClr>
                  </a:solidFill>
                  <a:latin typeface="Arial Black" pitchFamily="34" charset="0"/>
                </a:endParaRPr>
              </a:p>
            </p:txBody>
          </p:sp>
          <p:sp>
            <p:nvSpPr>
              <p:cNvPr id="18" name="Text Box 13"/>
              <p:cNvSpPr txBox="1">
                <a:spLocks noChangeArrowheads="1"/>
              </p:cNvSpPr>
              <p:nvPr/>
            </p:nvSpPr>
            <p:spPr bwMode="auto">
              <a:xfrm>
                <a:off x="495053" y="4371620"/>
                <a:ext cx="1532054" cy="2987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00772" tIns="50387" rIns="100772" bIns="50387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</a:pPr>
                <a:endParaRPr lang="ru-RU" altLang="ru-RU" sz="1100" b="1">
                  <a:solidFill>
                    <a:srgbClr val="FF0000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9" name="Text Box 15"/>
              <p:cNvSpPr txBox="1">
                <a:spLocks noChangeArrowheads="1"/>
              </p:cNvSpPr>
              <p:nvPr/>
            </p:nvSpPr>
            <p:spPr bwMode="auto">
              <a:xfrm>
                <a:off x="6064841" y="6529094"/>
                <a:ext cx="3852402" cy="15374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00794" tIns="50397" rIns="100794" bIns="50397">
                <a:spAutoFit/>
              </a:bodyPr>
              <a:lstStyle/>
              <a:p>
                <a:pPr algn="r"/>
                <a:r>
                  <a:rPr lang="ru-RU" altLang="ru-RU" sz="1400" b="1">
                    <a:solidFill>
                      <a:srgbClr val="002060"/>
                    </a:solidFill>
                    <a:latin typeface="Century Gothic" pitchFamily="34" charset="0"/>
                    <a:sym typeface="PFBeauSansPro-Regular"/>
                  </a:rPr>
                  <a:t>Комиссия рекомендует </a:t>
                </a:r>
              </a:p>
              <a:p>
                <a:pPr algn="r">
                  <a:buClr>
                    <a:srgbClr val="FF0000"/>
                  </a:buClr>
                  <a:buFont typeface="Wingdings" pitchFamily="2" charset="2"/>
                  <a:buChar char="ü"/>
                </a:pPr>
                <a:r>
                  <a:rPr lang="ru-RU" altLang="ru-RU" sz="1400" b="1">
                    <a:solidFill>
                      <a:srgbClr val="002060"/>
                    </a:solidFill>
                    <a:latin typeface="Century Gothic" pitchFamily="34" charset="0"/>
                    <a:sym typeface="PFBeauSansPro-Regular"/>
                  </a:rPr>
                  <a:t>заключить Соглашение</a:t>
                </a:r>
              </a:p>
              <a:p>
                <a:pPr algn="r">
                  <a:buClr>
                    <a:srgbClr val="FF0000"/>
                  </a:buClr>
                  <a:buFont typeface="Wingdings" pitchFamily="2" charset="2"/>
                  <a:buChar char="ü"/>
                </a:pPr>
                <a:r>
                  <a:rPr lang="ru-RU" altLang="ru-RU" sz="1400" b="1">
                    <a:solidFill>
                      <a:srgbClr val="002060"/>
                    </a:solidFill>
                    <a:latin typeface="Century Gothic" pitchFamily="34" charset="0"/>
                    <a:sym typeface="PFBeauSansPro-Regular"/>
                  </a:rPr>
                  <a:t> отказать в заключении Соглашения</a:t>
                </a:r>
              </a:p>
              <a:p>
                <a:pPr algn="r">
                  <a:buClr>
                    <a:srgbClr val="FF0000"/>
                  </a:buClr>
                </a:pPr>
                <a:r>
                  <a:rPr lang="ru-RU" altLang="ru-RU" sz="1400" b="1">
                    <a:solidFill>
                      <a:srgbClr val="800000"/>
                    </a:solidFill>
                    <a:latin typeface="Century Gothic" pitchFamily="34" charset="0"/>
                    <a:sym typeface="PFBeauSansPro-Regular"/>
                  </a:rPr>
                  <a:t>Срок – до 15 рабочих дней</a:t>
                </a:r>
              </a:p>
              <a:p>
                <a:pPr algn="r">
                  <a:buClr>
                    <a:srgbClr val="FF0000"/>
                  </a:buClr>
                  <a:buFont typeface="Wingdings" pitchFamily="2" charset="2"/>
                  <a:buChar char="ü"/>
                </a:pPr>
                <a:endParaRPr lang="ru-RU" altLang="ru-RU" sz="1400">
                  <a:solidFill>
                    <a:srgbClr val="002060"/>
                  </a:solidFill>
                  <a:latin typeface="Century Gothic" pitchFamily="34" charset="0"/>
                  <a:sym typeface="PFBeauSansPro-Regular"/>
                </a:endParaRPr>
              </a:p>
            </p:txBody>
          </p:sp>
          <p:sp>
            <p:nvSpPr>
              <p:cNvPr id="20" name="Text Box 18"/>
              <p:cNvSpPr txBox="1">
                <a:spLocks noChangeArrowheads="1"/>
              </p:cNvSpPr>
              <p:nvPr/>
            </p:nvSpPr>
            <p:spPr bwMode="auto">
              <a:xfrm>
                <a:off x="4340657" y="3148931"/>
                <a:ext cx="1734335" cy="1775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00772" tIns="50387" rIns="100772" bIns="50387">
                <a:spAutoFit/>
              </a:bodyPr>
              <a:lstStyle/>
              <a:p>
                <a:pPr algn="ctr" eaLnBrk="1" hangingPunct="1"/>
                <a:r>
                  <a:rPr lang="ru-RU" altLang="ru-RU" sz="1400" b="1" dirty="0">
                    <a:solidFill>
                      <a:srgbClr val="002060"/>
                    </a:solidFill>
                    <a:latin typeface="Century Gothic" pitchFamily="34" charset="0"/>
                    <a:sym typeface="PFBeauSansPro-Regular"/>
                  </a:rPr>
                  <a:t>Проверка</a:t>
                </a:r>
              </a:p>
              <a:p>
                <a:pPr algn="ctr" eaLnBrk="1" hangingPunct="1"/>
                <a:r>
                  <a:rPr lang="ru-RU" altLang="ru-RU" sz="1400" b="1" dirty="0">
                    <a:solidFill>
                      <a:srgbClr val="002060"/>
                    </a:solidFill>
                    <a:latin typeface="Century Gothic" pitchFamily="34" charset="0"/>
                    <a:sym typeface="PFBeauSansPro-Regular"/>
                  </a:rPr>
                  <a:t>Подготовка заключения</a:t>
                </a:r>
              </a:p>
              <a:p>
                <a:pPr algn="ctr" eaLnBrk="1" hangingPunct="1"/>
                <a:r>
                  <a:rPr lang="ru-RU" altLang="ru-RU" sz="1400" b="1" dirty="0">
                    <a:solidFill>
                      <a:srgbClr val="800000"/>
                    </a:solidFill>
                    <a:latin typeface="Century Gothic" pitchFamily="34" charset="0"/>
                    <a:sym typeface="PFBeauSansPro-Regular"/>
                  </a:rPr>
                  <a:t>Срок –</a:t>
                </a:r>
                <a:r>
                  <a:rPr lang="ru-RU" altLang="ru-RU" sz="1400" dirty="0">
                    <a:solidFill>
                      <a:srgbClr val="002060"/>
                    </a:solidFill>
                    <a:latin typeface="Century Gothic" pitchFamily="34" charset="0"/>
                    <a:sym typeface="PFBeauSansPro-Regular"/>
                  </a:rPr>
                  <a:t> </a:t>
                </a:r>
                <a:r>
                  <a:rPr lang="ru-RU" altLang="ru-RU" sz="1400" b="1" dirty="0">
                    <a:solidFill>
                      <a:srgbClr val="800000"/>
                    </a:solidFill>
                    <a:latin typeface="Century Gothic" pitchFamily="34" charset="0"/>
                    <a:sym typeface="PFBeauSansPro-Regular"/>
                  </a:rPr>
                  <a:t>до </a:t>
                </a:r>
              </a:p>
              <a:p>
                <a:pPr algn="ctr" eaLnBrk="1" hangingPunct="1"/>
                <a:r>
                  <a:rPr lang="ru-RU" altLang="ru-RU" sz="1400" b="1" dirty="0">
                    <a:solidFill>
                      <a:srgbClr val="800000"/>
                    </a:solidFill>
                    <a:latin typeface="Century Gothic" pitchFamily="34" charset="0"/>
                    <a:sym typeface="PFBeauSansPro-Regular"/>
                  </a:rPr>
                  <a:t>15 рабочих дней</a:t>
                </a:r>
              </a:p>
              <a:p>
                <a:pPr algn="ctr" eaLnBrk="1" hangingPunct="1"/>
                <a:endParaRPr lang="ru-RU" altLang="ru-RU" sz="1400" dirty="0">
                  <a:solidFill>
                    <a:srgbClr val="002060"/>
                  </a:solidFill>
                  <a:latin typeface="Century Gothic" pitchFamily="34" charset="0"/>
                  <a:sym typeface="PFBeauSansPro-Regular"/>
                </a:endParaRPr>
              </a:p>
            </p:txBody>
          </p:sp>
          <p:sp>
            <p:nvSpPr>
              <p:cNvPr id="21" name="Text Box 19"/>
              <p:cNvSpPr txBox="1">
                <a:spLocks noChangeArrowheads="1"/>
              </p:cNvSpPr>
              <p:nvPr/>
            </p:nvSpPr>
            <p:spPr bwMode="auto">
              <a:xfrm>
                <a:off x="4024380" y="3611430"/>
                <a:ext cx="2179130" cy="3666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00772" tIns="50387" rIns="100772" bIns="50387">
                <a:spAutoFit/>
              </a:bodyPr>
              <a:lstStyle/>
              <a:p>
                <a:pPr algn="ctr" eaLnBrk="1" hangingPunct="1"/>
                <a:endParaRPr lang="ru-RU" altLang="ru-RU" sz="1500">
                  <a:solidFill>
                    <a:srgbClr val="002060"/>
                  </a:solidFill>
                  <a:latin typeface="Century Gothic" pitchFamily="34" charset="0"/>
                  <a:sym typeface="PFBeauSansPro-Regular"/>
                </a:endParaRPr>
              </a:p>
            </p:txBody>
          </p:sp>
          <p:pic>
            <p:nvPicPr>
              <p:cNvPr id="22" name="Picture 23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05085" y="3254759"/>
                <a:ext cx="1326363" cy="12163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" name="Picture 26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7110356" y="7744391"/>
                <a:ext cx="1959072" cy="12686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4" name="AutoShape 7"/>
              <p:cNvSpPr>
                <a:spLocks noChangeArrowheads="1"/>
              </p:cNvSpPr>
              <p:nvPr/>
            </p:nvSpPr>
            <p:spPr bwMode="auto">
              <a:xfrm rot="5400000">
                <a:off x="8889450" y="3735986"/>
                <a:ext cx="989507" cy="421463"/>
              </a:xfrm>
              <a:prstGeom prst="notchedRightArrow">
                <a:avLst>
                  <a:gd name="adj1" fmla="val 50000"/>
                  <a:gd name="adj2" fmla="val 70488"/>
                </a:avLst>
              </a:prstGeom>
              <a:solidFill>
                <a:srgbClr val="007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100794" tIns="50397" rIns="100794" bIns="50397" anchor="ctr"/>
              <a:lstStyle/>
              <a:p>
                <a:pPr eaLnBrk="1" hangingPunct="1"/>
                <a:endParaRPr lang="ru-RU" altLang="ru-RU" sz="1100">
                  <a:latin typeface="Calibri" pitchFamily="34" charset="0"/>
                </a:endParaRPr>
              </a:p>
            </p:txBody>
          </p:sp>
          <p:sp>
            <p:nvSpPr>
              <p:cNvPr id="25" name="AutoShape 7"/>
              <p:cNvSpPr>
                <a:spLocks noChangeArrowheads="1"/>
              </p:cNvSpPr>
              <p:nvPr/>
            </p:nvSpPr>
            <p:spPr bwMode="auto">
              <a:xfrm>
                <a:off x="3945380" y="3704014"/>
                <a:ext cx="618558" cy="305653"/>
              </a:xfrm>
              <a:prstGeom prst="notchedRightArrow">
                <a:avLst>
                  <a:gd name="adj1" fmla="val 50000"/>
                  <a:gd name="adj2" fmla="val 70493"/>
                </a:avLst>
              </a:prstGeom>
              <a:solidFill>
                <a:srgbClr val="007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100794" tIns="50397" rIns="100794" bIns="50397" anchor="ctr"/>
              <a:lstStyle/>
              <a:p>
                <a:pPr eaLnBrk="1" hangingPunct="1"/>
                <a:endParaRPr lang="ru-RU" altLang="ru-RU" sz="1100">
                  <a:latin typeface="Calibri" pitchFamily="34" charset="0"/>
                </a:endParaRPr>
              </a:p>
            </p:txBody>
          </p:sp>
        </p:grpSp>
        <p:sp>
          <p:nvSpPr>
            <p:cNvPr id="8" name="Прямоугольник 5"/>
            <p:cNvSpPr>
              <a:spLocks noChangeArrowheads="1"/>
            </p:cNvSpPr>
            <p:nvPr/>
          </p:nvSpPr>
          <p:spPr bwMode="auto">
            <a:xfrm>
              <a:off x="7120588" y="8942664"/>
              <a:ext cx="2820820" cy="412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buClr>
                  <a:srgbClr val="FF0000"/>
                </a:buClr>
              </a:pPr>
              <a:r>
                <a:rPr lang="ru-RU" altLang="ru-RU" sz="1400" b="1">
                  <a:solidFill>
                    <a:srgbClr val="800000"/>
                  </a:solidFill>
                  <a:latin typeface="Century Gothic" pitchFamily="34" charset="0"/>
                  <a:sym typeface="PFBeauSansPro-Regular"/>
                </a:rPr>
                <a:t>Заключение Соглашения</a:t>
              </a:r>
            </a:p>
          </p:txBody>
        </p:sp>
        <p:sp>
          <p:nvSpPr>
            <p:cNvPr id="9" name="Прямоугольник 2"/>
            <p:cNvSpPr>
              <a:spLocks noChangeArrowheads="1"/>
            </p:cNvSpPr>
            <p:nvPr/>
          </p:nvSpPr>
          <p:spPr bwMode="auto">
            <a:xfrm>
              <a:off x="4102896" y="7765544"/>
              <a:ext cx="2467717" cy="18940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00772" tIns="50387" rIns="100772" bIns="50387">
              <a:spAutoFit/>
            </a:bodyPr>
            <a:lstStyle/>
            <a:p>
              <a:pPr algn="ctr" eaLnBrk="1" hangingPunct="1"/>
              <a:r>
                <a:rPr lang="ru-RU" altLang="ru-RU" sz="1400" b="1">
                  <a:solidFill>
                    <a:srgbClr val="002060"/>
                  </a:solidFill>
                  <a:latin typeface="Century Gothic" pitchFamily="34" charset="0"/>
                  <a:sym typeface="PFBeauSansPro-Regular"/>
                </a:rPr>
                <a:t>Соглашение и пакет документов направляем </a:t>
              </a:r>
            </a:p>
            <a:p>
              <a:pPr algn="ctr" eaLnBrk="1" hangingPunct="1"/>
              <a:r>
                <a:rPr lang="ru-RU" altLang="ru-RU" sz="1400" b="1">
                  <a:solidFill>
                    <a:srgbClr val="002060"/>
                  </a:solidFill>
                  <a:latin typeface="Century Gothic" pitchFamily="34" charset="0"/>
                  <a:sym typeface="PFBeauSansPro-Regular"/>
                </a:rPr>
                <a:t>в МЭР РФ</a:t>
              </a:r>
            </a:p>
            <a:p>
              <a:pPr algn="ctr" eaLnBrk="1" hangingPunct="1"/>
              <a:r>
                <a:rPr lang="ru-RU" altLang="ru-RU" sz="1400" b="1">
                  <a:solidFill>
                    <a:srgbClr val="800000"/>
                  </a:solidFill>
                  <a:latin typeface="Century Gothic" pitchFamily="34" charset="0"/>
                  <a:sym typeface="PFBeauSansPro-Regular"/>
                </a:rPr>
                <a:t>Срок – до 3 рабочих дней</a:t>
              </a:r>
            </a:p>
            <a:p>
              <a:pPr algn="ctr" eaLnBrk="1" hangingPunct="1">
                <a:spcBef>
                  <a:spcPct val="50000"/>
                </a:spcBef>
              </a:pPr>
              <a:endParaRPr lang="ru-RU" altLang="ru-RU" sz="1400" b="1">
                <a:solidFill>
                  <a:srgbClr val="0070C0"/>
                </a:solidFill>
                <a:latin typeface="Arial Black" pitchFamily="34" charset="0"/>
              </a:endParaRPr>
            </a:p>
          </p:txBody>
        </p:sp>
        <p:sp>
          <p:nvSpPr>
            <p:cNvPr id="10" name="Прямоугольник 3"/>
            <p:cNvSpPr>
              <a:spLocks noChangeArrowheads="1"/>
            </p:cNvSpPr>
            <p:nvPr/>
          </p:nvSpPr>
          <p:spPr bwMode="auto">
            <a:xfrm>
              <a:off x="49543" y="8002700"/>
              <a:ext cx="1816659" cy="1052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ru-RU" altLang="ru-RU" sz="1400" b="1">
                  <a:solidFill>
                    <a:srgbClr val="800000"/>
                  </a:solidFill>
                  <a:latin typeface="Century Gothic" pitchFamily="34" charset="0"/>
                  <a:sym typeface="PFBeauSansPro-Regular"/>
                </a:rPr>
                <a:t>Получение </a:t>
              </a:r>
            </a:p>
            <a:p>
              <a:pPr algn="ctr" eaLnBrk="1" hangingPunct="1"/>
              <a:r>
                <a:rPr lang="ru-RU" altLang="ru-RU" sz="1400" b="1">
                  <a:solidFill>
                    <a:srgbClr val="800000"/>
                  </a:solidFill>
                  <a:latin typeface="Century Gothic" pitchFamily="34" charset="0"/>
                  <a:sym typeface="PFBeauSansPro-Regular"/>
                </a:rPr>
                <a:t>статуса резидента</a:t>
              </a:r>
            </a:p>
            <a:p>
              <a:pPr algn="ctr" eaLnBrk="1" hangingPunct="1"/>
              <a:r>
                <a:rPr lang="ru-RU" altLang="ru-RU" sz="1400" b="1">
                  <a:solidFill>
                    <a:srgbClr val="800000"/>
                  </a:solidFill>
                  <a:latin typeface="Century Gothic" pitchFamily="34" charset="0"/>
                  <a:sym typeface="PFBeauSansPro-Regular"/>
                </a:rPr>
                <a:t>ТОСЭР</a:t>
              </a:r>
            </a:p>
          </p:txBody>
        </p:sp>
      </p:grpSp>
      <p:pic>
        <p:nvPicPr>
          <p:cNvPr id="26" name="Picture 7" descr="C:\Users\user\Desktop\zbori_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62825" y="2833613"/>
            <a:ext cx="1670050" cy="138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" descr="http://www.frskuban.ru/images/OO_33/xmediumUgEwIdNhxW3cbPArX7LulyHM8vDOTGka.jpg_pagespeed_ic_QMqm9JeDpv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52120" y="2780928"/>
            <a:ext cx="1079500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" descr="http://www.frskuban.ru/images/OO_33/xmediumUgEwIdNhxW3cbPArX7LulyHM8vDOTGka.jpg_pagespeed_ic_QMqm9JeDpv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67944" y="2348880"/>
            <a:ext cx="1079500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AutoShape 5"/>
          <p:cNvSpPr>
            <a:spLocks noChangeArrowheads="1"/>
          </p:cNvSpPr>
          <p:nvPr/>
        </p:nvSpPr>
        <p:spPr bwMode="auto">
          <a:xfrm rot="10800000">
            <a:off x="6660233" y="3457575"/>
            <a:ext cx="815975" cy="377825"/>
          </a:xfrm>
          <a:prstGeom prst="notchedRightArrow">
            <a:avLst>
              <a:gd name="adj1" fmla="val 50000"/>
              <a:gd name="adj2" fmla="val 61980"/>
            </a:avLst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00794" tIns="50397" rIns="100794" bIns="50397" anchor="ctr"/>
          <a:lstStyle/>
          <a:p>
            <a:pPr eaLnBrk="1" hangingPunct="1"/>
            <a:endParaRPr lang="ru-RU" altLang="ru-RU" sz="1100">
              <a:latin typeface="Calibri" pitchFamily="34" charset="0"/>
            </a:endParaRPr>
          </a:p>
        </p:txBody>
      </p:sp>
      <p:sp>
        <p:nvSpPr>
          <p:cNvPr id="30" name="Выгнутая вправо стрелка 29"/>
          <p:cNvSpPr/>
          <p:nvPr/>
        </p:nvSpPr>
        <p:spPr>
          <a:xfrm rot="5400000">
            <a:off x="4822799" y="2887711"/>
            <a:ext cx="552451" cy="2258318"/>
          </a:xfrm>
          <a:prstGeom prst="curvedLef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1" name="Выгнутая вправо стрелка 30"/>
          <p:cNvSpPr/>
          <p:nvPr/>
        </p:nvSpPr>
        <p:spPr>
          <a:xfrm rot="5400000">
            <a:off x="3536727" y="2376040"/>
            <a:ext cx="432048" cy="2105918"/>
          </a:xfrm>
          <a:prstGeom prst="curvedLef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2" name="AutoShape 5"/>
          <p:cNvSpPr>
            <a:spLocks noChangeArrowheads="1"/>
          </p:cNvSpPr>
          <p:nvPr/>
        </p:nvSpPr>
        <p:spPr bwMode="auto">
          <a:xfrm>
            <a:off x="5484217" y="1556792"/>
            <a:ext cx="815975" cy="388938"/>
          </a:xfrm>
          <a:prstGeom prst="notchedRightArrow">
            <a:avLst>
              <a:gd name="adj1" fmla="val 50000"/>
              <a:gd name="adj2" fmla="val 61977"/>
            </a:avLst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00794" tIns="50397" rIns="100794" bIns="50397" anchor="ctr"/>
          <a:lstStyle/>
          <a:p>
            <a:pPr eaLnBrk="1" hangingPunct="1"/>
            <a:endParaRPr lang="ru-RU" altLang="ru-RU" sz="1100">
              <a:latin typeface="Calibri" pitchFamily="34" charset="0"/>
            </a:endParaRPr>
          </a:p>
        </p:txBody>
      </p:sp>
      <p:sp>
        <p:nvSpPr>
          <p:cNvPr id="33" name="AutoShape 5"/>
          <p:cNvSpPr>
            <a:spLocks noChangeArrowheads="1"/>
          </p:cNvSpPr>
          <p:nvPr/>
        </p:nvSpPr>
        <p:spPr bwMode="auto">
          <a:xfrm rot="10800000">
            <a:off x="5814566" y="5672138"/>
            <a:ext cx="701650" cy="349150"/>
          </a:xfrm>
          <a:prstGeom prst="notchedRightArrow">
            <a:avLst>
              <a:gd name="adj1" fmla="val 50000"/>
              <a:gd name="adj2" fmla="val 62070"/>
            </a:avLst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00794" tIns="50397" rIns="100794" bIns="50397" anchor="ctr"/>
          <a:lstStyle/>
          <a:p>
            <a:pPr eaLnBrk="1" hangingPunct="1"/>
            <a:endParaRPr lang="ru-RU" altLang="ru-RU" sz="1100">
              <a:latin typeface="Calibri" pitchFamily="34" charset="0"/>
            </a:endParaRPr>
          </a:p>
        </p:txBody>
      </p:sp>
      <p:sp>
        <p:nvSpPr>
          <p:cNvPr id="34" name="AutoShape 5"/>
          <p:cNvSpPr>
            <a:spLocks noChangeArrowheads="1"/>
          </p:cNvSpPr>
          <p:nvPr/>
        </p:nvSpPr>
        <p:spPr bwMode="auto">
          <a:xfrm rot="10800000">
            <a:off x="3525142" y="5672138"/>
            <a:ext cx="686817" cy="349150"/>
          </a:xfrm>
          <a:prstGeom prst="notchedRightArrow">
            <a:avLst>
              <a:gd name="adj1" fmla="val 50000"/>
              <a:gd name="adj2" fmla="val 62070"/>
            </a:avLst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00794" tIns="50397" rIns="100794" bIns="50397" anchor="ctr"/>
          <a:lstStyle/>
          <a:p>
            <a:pPr eaLnBrk="1" hangingPunct="1"/>
            <a:endParaRPr lang="ru-RU" altLang="ru-RU" sz="1100">
              <a:latin typeface="Calibri" pitchFamily="34" charset="0"/>
            </a:endParaRPr>
          </a:p>
        </p:txBody>
      </p:sp>
      <p:sp>
        <p:nvSpPr>
          <p:cNvPr id="35" name="AutoShape 5"/>
          <p:cNvSpPr>
            <a:spLocks noChangeArrowheads="1"/>
          </p:cNvSpPr>
          <p:nvPr/>
        </p:nvSpPr>
        <p:spPr bwMode="auto">
          <a:xfrm rot="10800000">
            <a:off x="1580926" y="5661248"/>
            <a:ext cx="686817" cy="349150"/>
          </a:xfrm>
          <a:prstGeom prst="notchedRightArrow">
            <a:avLst>
              <a:gd name="adj1" fmla="val 50000"/>
              <a:gd name="adj2" fmla="val 62070"/>
            </a:avLst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00794" tIns="50397" rIns="100794" bIns="50397" anchor="ctr"/>
          <a:lstStyle/>
          <a:p>
            <a:pPr eaLnBrk="1" hangingPunct="1"/>
            <a:endParaRPr lang="ru-RU" altLang="ru-RU" sz="1100">
              <a:latin typeface="Calibri" pitchFamily="34" charset="0"/>
            </a:endParaRPr>
          </a:p>
        </p:txBody>
      </p:sp>
      <p:sp>
        <p:nvSpPr>
          <p:cNvPr id="36" name="AutoShape 5"/>
          <p:cNvSpPr>
            <a:spLocks noChangeArrowheads="1"/>
          </p:cNvSpPr>
          <p:nvPr/>
        </p:nvSpPr>
        <p:spPr bwMode="auto">
          <a:xfrm rot="5400000">
            <a:off x="8007040" y="5549466"/>
            <a:ext cx="701650" cy="349150"/>
          </a:xfrm>
          <a:prstGeom prst="notchedRightArrow">
            <a:avLst>
              <a:gd name="adj1" fmla="val 50000"/>
              <a:gd name="adj2" fmla="val 62070"/>
            </a:avLst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00794" tIns="50397" rIns="100794" bIns="50397" anchor="ctr"/>
          <a:lstStyle/>
          <a:p>
            <a:pPr eaLnBrk="1" hangingPunct="1"/>
            <a:endParaRPr lang="ru-RU" altLang="ru-RU" sz="1100">
              <a:latin typeface="Calibri" pitchFamily="34" charset="0"/>
            </a:endParaRPr>
          </a:p>
        </p:txBody>
      </p:sp>
      <p:pic>
        <p:nvPicPr>
          <p:cNvPr id="37" name="Picture 2" descr="C:\Users\user\Desktop\depositphotos_9478528-stock-illustration-vector-blue-badge-with-ribbon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9901" y="4143375"/>
            <a:ext cx="1147763" cy="1276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8" name="Прямоугольник 37"/>
          <p:cNvSpPr/>
          <p:nvPr/>
        </p:nvSpPr>
        <p:spPr>
          <a:xfrm>
            <a:off x="971600" y="260648"/>
            <a:ext cx="7920880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  <a:defRPr/>
            </a:pPr>
            <a:r>
              <a:rPr lang="ru-RU" sz="2800" b="1" dirty="0" smtClean="0">
                <a:solidFill>
                  <a:srgbClr val="800000"/>
                </a:solidFill>
                <a:latin typeface="Century Gothic" pitchFamily="34" charset="0"/>
              </a:rPr>
              <a:t>Порядок получения статуса резидента ТОСЭР</a:t>
            </a:r>
            <a:endParaRPr lang="ru-RU" sz="2800" b="1" dirty="0">
              <a:solidFill>
                <a:srgbClr val="800000"/>
              </a:solidFill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 contrast="20000"/>
          </a:blip>
          <a:srcRect/>
          <a:stretch>
            <a:fillRect/>
          </a:stretch>
        </p:blipFill>
        <p:spPr bwMode="auto">
          <a:xfrm>
            <a:off x="0" y="0"/>
            <a:ext cx="9180511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2" descr="C:\Users\User\Documents\Сколково\holunic2_герб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6632"/>
            <a:ext cx="700285" cy="994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9324528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2339752" y="692696"/>
            <a:ext cx="49279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800000"/>
                </a:solidFill>
                <a:latin typeface="Century Gothic" pitchFamily="34" charset="0"/>
              </a:rPr>
              <a:t>Контактная  информация</a:t>
            </a:r>
            <a:endParaRPr lang="ru-RU" sz="2800" dirty="0"/>
          </a:p>
        </p:txBody>
      </p:sp>
      <p:pic>
        <p:nvPicPr>
          <p:cNvPr id="9" name="Picture 2" descr="C:\Users\User\Documents\Сколково\holunic2_герб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7936" y="269032"/>
            <a:ext cx="700285" cy="994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714348" y="2183952"/>
            <a:ext cx="6379855" cy="1030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60" tIns="45682" rIns="91360" bIns="45682"/>
          <a:lstStyle/>
          <a:p>
            <a:r>
              <a:rPr lang="ru-RU" altLang="ru-RU" sz="2000" b="1" dirty="0" smtClean="0">
                <a:solidFill>
                  <a:srgbClr val="800000"/>
                </a:solidFill>
                <a:latin typeface="Century Gothic" pitchFamily="34" charset="0"/>
              </a:rPr>
              <a:t>Администрация Белохолуницкого </a:t>
            </a:r>
          </a:p>
          <a:p>
            <a:r>
              <a:rPr lang="ru-RU" altLang="ru-RU" sz="2000" b="1" dirty="0" smtClean="0">
                <a:solidFill>
                  <a:srgbClr val="800000"/>
                </a:solidFill>
                <a:latin typeface="Century Gothic" pitchFamily="34" charset="0"/>
              </a:rPr>
              <a:t>муниципального района</a:t>
            </a:r>
            <a:endParaRPr lang="ru-RU" altLang="ru-RU" sz="2000" b="1" dirty="0">
              <a:solidFill>
                <a:srgbClr val="800000"/>
              </a:solidFill>
              <a:latin typeface="Century Gothic" pitchFamily="34" charset="0"/>
            </a:endParaRPr>
          </a:p>
          <a:p>
            <a:r>
              <a:rPr lang="en-GB" altLang="ru-RU" sz="2000" b="1" dirty="0" smtClean="0">
                <a:solidFill>
                  <a:srgbClr val="800000"/>
                </a:solidFill>
                <a:latin typeface="Century Gothic" pitchFamily="34" charset="0"/>
              </a:rPr>
              <a:t>61</a:t>
            </a:r>
            <a:r>
              <a:rPr lang="ru-RU" altLang="ru-RU" sz="2000" b="1" dirty="0" smtClean="0">
                <a:solidFill>
                  <a:srgbClr val="800000"/>
                </a:solidFill>
                <a:latin typeface="Century Gothic" pitchFamily="34" charset="0"/>
              </a:rPr>
              <a:t>3200</a:t>
            </a:r>
            <a:r>
              <a:rPr lang="en-GB" altLang="ru-RU" sz="2000" b="1" dirty="0" smtClean="0">
                <a:solidFill>
                  <a:srgbClr val="800000"/>
                </a:solidFill>
                <a:latin typeface="Century Gothic" pitchFamily="34" charset="0"/>
              </a:rPr>
              <a:t>, г</a:t>
            </a:r>
            <a:r>
              <a:rPr lang="en-GB" altLang="ru-RU" sz="2000" b="1" dirty="0">
                <a:solidFill>
                  <a:srgbClr val="800000"/>
                </a:solidFill>
                <a:latin typeface="Century Gothic" pitchFamily="34" charset="0"/>
              </a:rPr>
              <a:t>. </a:t>
            </a:r>
            <a:r>
              <a:rPr lang="ru-RU" altLang="ru-RU" sz="2000" b="1" dirty="0" smtClean="0">
                <a:solidFill>
                  <a:srgbClr val="800000"/>
                </a:solidFill>
                <a:latin typeface="Century Gothic" pitchFamily="34" charset="0"/>
              </a:rPr>
              <a:t>Белая Холуница</a:t>
            </a:r>
            <a:r>
              <a:rPr lang="en-GB" altLang="ru-RU" sz="2000" b="1" dirty="0" smtClean="0">
                <a:solidFill>
                  <a:srgbClr val="800000"/>
                </a:solidFill>
                <a:latin typeface="Century Gothic" pitchFamily="34" charset="0"/>
              </a:rPr>
              <a:t>, </a:t>
            </a:r>
            <a:r>
              <a:rPr lang="en-GB" altLang="ru-RU" sz="2000" b="1" dirty="0">
                <a:solidFill>
                  <a:srgbClr val="800000"/>
                </a:solidFill>
                <a:latin typeface="Century Gothic" pitchFamily="34" charset="0"/>
              </a:rPr>
              <a:t>ул. </a:t>
            </a:r>
            <a:r>
              <a:rPr lang="ru-RU" altLang="ru-RU" sz="2000" b="1" dirty="0" smtClean="0">
                <a:solidFill>
                  <a:srgbClr val="800000"/>
                </a:solidFill>
                <a:latin typeface="Century Gothic" pitchFamily="34" charset="0"/>
              </a:rPr>
              <a:t>Глазырина,6</a:t>
            </a:r>
            <a:endParaRPr lang="en-GB" altLang="ru-RU" sz="2000" b="1" dirty="0">
              <a:solidFill>
                <a:srgbClr val="800000"/>
              </a:solidFill>
              <a:latin typeface="Century Gothic" pitchFamily="34" charset="0"/>
            </a:endParaRPr>
          </a:p>
          <a:p>
            <a:r>
              <a:rPr lang="ru-RU" altLang="ru-RU" sz="2000" b="1" dirty="0" err="1" smtClean="0">
                <a:solidFill>
                  <a:srgbClr val="800000"/>
                </a:solidFill>
                <a:latin typeface="Century Gothic" pitchFamily="34" charset="0"/>
              </a:rPr>
              <a:t>Т</a:t>
            </a:r>
            <a:r>
              <a:rPr lang="en-GB" altLang="ru-RU" sz="2000" b="1" dirty="0" err="1" smtClean="0">
                <a:solidFill>
                  <a:srgbClr val="800000"/>
                </a:solidFill>
                <a:latin typeface="Century Gothic" pitchFamily="34" charset="0"/>
              </a:rPr>
              <a:t>ел</a:t>
            </a:r>
            <a:r>
              <a:rPr lang="en-GB" altLang="ru-RU" sz="2000" b="1" dirty="0" smtClean="0">
                <a:solidFill>
                  <a:srgbClr val="800000"/>
                </a:solidFill>
                <a:latin typeface="Century Gothic" pitchFamily="34" charset="0"/>
              </a:rPr>
              <a:t>.</a:t>
            </a:r>
            <a:r>
              <a:rPr lang="ru-RU" altLang="ru-RU" sz="2000" b="1" dirty="0" smtClean="0">
                <a:solidFill>
                  <a:srgbClr val="800000"/>
                </a:solidFill>
                <a:latin typeface="Century Gothic" pitchFamily="34" charset="0"/>
              </a:rPr>
              <a:t> 8(83364)  4-24-72, 4-16-90 </a:t>
            </a:r>
            <a:endParaRPr lang="en-US" altLang="ru-RU" sz="2000" b="1" dirty="0" smtClean="0">
              <a:solidFill>
                <a:srgbClr val="800000"/>
              </a:solidFill>
              <a:latin typeface="Century Gothic" pitchFamily="34" charset="0"/>
            </a:endParaRPr>
          </a:p>
          <a:p>
            <a:endParaRPr lang="en-GB" altLang="ru-RU" sz="2000" b="1" dirty="0">
              <a:solidFill>
                <a:srgbClr val="800000"/>
              </a:solidFill>
              <a:latin typeface="Century Gothic" pitchFamily="34" charset="0"/>
            </a:endParaRPr>
          </a:p>
          <a:p>
            <a:r>
              <a:rPr lang="en-GB" altLang="ru-RU" sz="2000" b="1" dirty="0">
                <a:solidFill>
                  <a:srgbClr val="800000"/>
                </a:solidFill>
                <a:latin typeface="Century Gothic" pitchFamily="34" charset="0"/>
              </a:rPr>
              <a:t>E-mail: </a:t>
            </a:r>
            <a:r>
              <a:rPr lang="en-GB" altLang="ru-RU" sz="2000" b="1" dirty="0" smtClean="0">
                <a:solidFill>
                  <a:srgbClr val="800000"/>
                </a:solidFill>
                <a:latin typeface="Century Gothic" pitchFamily="34" charset="0"/>
              </a:rPr>
              <a:t>bh-ekonomika@mail.ru</a:t>
            </a:r>
            <a:endParaRPr lang="ru-RU" altLang="ru-RU" sz="2000" b="1" dirty="0">
              <a:solidFill>
                <a:srgbClr val="800000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 contrast="20000"/>
          </a:blip>
          <a:srcRect/>
          <a:stretch>
            <a:fillRect/>
          </a:stretch>
        </p:blipFill>
        <p:spPr bwMode="auto">
          <a:xfrm>
            <a:off x="-36512" y="1"/>
            <a:ext cx="918051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 descr="C:\Users\User\Documents\Сколково\holunic2_герб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74639"/>
            <a:ext cx="700285" cy="994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331640" y="548680"/>
            <a:ext cx="7560840" cy="1815882"/>
          </a:xfrm>
          <a:prstGeom prst="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chemeClr val="accent1">
                  <a:lumMod val="105000"/>
                  <a:satMod val="109000"/>
                  <a:tint val="81000"/>
                </a:schemeClr>
              </a:gs>
            </a:gsLst>
            <a:lin ang="5400000" scaled="0"/>
          </a:gra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1600" b="1" dirty="0">
                <a:solidFill>
                  <a:srgbClr val="800000"/>
                </a:solidFill>
                <a:latin typeface="Century Gothic" pitchFamily="34" charset="0"/>
                <a:cs typeface="Arial" pitchFamily="34" charset="0"/>
              </a:rPr>
              <a:t>ТОСЭР</a:t>
            </a:r>
            <a:r>
              <a:rPr lang="ru-RU" sz="1600" b="1" dirty="0">
                <a:solidFill>
                  <a:srgbClr val="002060"/>
                </a:solidFill>
                <a:latin typeface="Century Gothic" pitchFamily="34" charset="0"/>
                <a:cs typeface="Arial" pitchFamily="34" charset="0"/>
              </a:rPr>
              <a:t>  – созданная </a:t>
            </a:r>
            <a:r>
              <a:rPr lang="ru-RU" sz="1600" b="1" dirty="0">
                <a:solidFill>
                  <a:srgbClr val="800000"/>
                </a:solidFill>
                <a:latin typeface="Century Gothic" pitchFamily="34" charset="0"/>
                <a:cs typeface="Arial" pitchFamily="34" charset="0"/>
              </a:rPr>
              <a:t>в границах моногорода </a:t>
            </a:r>
            <a:r>
              <a:rPr lang="ru-RU" sz="1600" b="1" dirty="0">
                <a:solidFill>
                  <a:srgbClr val="002060"/>
                </a:solidFill>
                <a:latin typeface="Century Gothic" pitchFamily="34" charset="0"/>
                <a:cs typeface="Arial" pitchFamily="34" charset="0"/>
              </a:rPr>
              <a:t>территория, на которой установлен</a:t>
            </a:r>
            <a:r>
              <a:rPr lang="en-US" sz="1600" b="1" dirty="0">
                <a:solidFill>
                  <a:srgbClr val="002060"/>
                </a:solidFill>
                <a:latin typeface="Century Gothic" pitchFamily="34" charset="0"/>
                <a:cs typeface="Arial" pitchFamily="34" charset="0"/>
              </a:rPr>
              <a:t> </a:t>
            </a:r>
            <a:r>
              <a:rPr lang="ru-RU" sz="1600" b="1" dirty="0">
                <a:solidFill>
                  <a:srgbClr val="800000"/>
                </a:solidFill>
                <a:latin typeface="Century Gothic" pitchFamily="34" charset="0"/>
                <a:cs typeface="Arial" pitchFamily="34" charset="0"/>
              </a:rPr>
              <a:t>особый правовой режим</a:t>
            </a:r>
            <a:r>
              <a:rPr lang="ru-RU" sz="1600" b="1" dirty="0">
                <a:solidFill>
                  <a:srgbClr val="002060"/>
                </a:solidFill>
                <a:latin typeface="Century Gothic" pitchFamily="34" charset="0"/>
                <a:cs typeface="Arial" pitchFamily="34" charset="0"/>
              </a:rPr>
              <a:t> осуществления предпринимательской деятельности</a:t>
            </a:r>
            <a:r>
              <a:rPr lang="en-US" sz="1600" b="1" dirty="0">
                <a:solidFill>
                  <a:srgbClr val="002060"/>
                </a:solidFill>
                <a:latin typeface="Century Gothic" pitchFamily="34" charset="0"/>
                <a:cs typeface="Arial" pitchFamily="34" charset="0"/>
              </a:rPr>
              <a:t> </a:t>
            </a:r>
            <a:r>
              <a:rPr lang="ru-RU" sz="1600" b="1" dirty="0">
                <a:solidFill>
                  <a:srgbClr val="002060"/>
                </a:solidFill>
                <a:latin typeface="Century Gothic" pitchFamily="34" charset="0"/>
                <a:cs typeface="Arial" pitchFamily="34" charset="0"/>
              </a:rPr>
              <a:t>в целях формирования благоприятных условий для привлечения инвестиций, обеспечения ускоренного социально-экономического развития и создания комфортных условий для обеспечения жизнедеятельности населения</a:t>
            </a:r>
          </a:p>
        </p:txBody>
      </p:sp>
      <p:sp>
        <p:nvSpPr>
          <p:cNvPr id="9" name="Стрелка вниз 8"/>
          <p:cNvSpPr/>
          <p:nvPr/>
        </p:nvSpPr>
        <p:spPr>
          <a:xfrm rot="16200000">
            <a:off x="674688" y="2708275"/>
            <a:ext cx="1169988" cy="1843087"/>
          </a:xfrm>
          <a:prstGeom prst="downArrow">
            <a:avLst>
              <a:gd name="adj1" fmla="val 100000"/>
              <a:gd name="adj2" fmla="val 21888"/>
            </a:avLst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chemeClr val="accent1">
                  <a:lumMod val="105000"/>
                  <a:satMod val="109000"/>
                  <a:tint val="81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vert">
            <a:spAutoFit/>
          </a:bodyPr>
          <a:lstStyle/>
          <a:p>
            <a:pPr algn="ctr" eaLnBrk="1" hangingPunct="1">
              <a:defRPr/>
            </a:pPr>
            <a:r>
              <a:rPr lang="ru-RU" sz="1600" b="1" dirty="0">
                <a:solidFill>
                  <a:srgbClr val="002060"/>
                </a:solidFill>
                <a:latin typeface="Century Gothic" pitchFamily="34" charset="0"/>
                <a:cs typeface="Arial" pitchFamily="34" charset="0"/>
              </a:rPr>
              <a:t>Федеральный закон </a:t>
            </a:r>
          </a:p>
          <a:p>
            <a:pPr algn="ctr" eaLnBrk="1" hangingPunct="1">
              <a:defRPr/>
            </a:pPr>
            <a:r>
              <a:rPr lang="ru-RU" sz="1600" b="1" dirty="0">
                <a:solidFill>
                  <a:srgbClr val="002060"/>
                </a:solidFill>
                <a:latin typeface="Century Gothic" pitchFamily="34" charset="0"/>
                <a:cs typeface="Arial" pitchFamily="34" charset="0"/>
              </a:rPr>
              <a:t>от 29.12.2014 </a:t>
            </a:r>
          </a:p>
          <a:p>
            <a:pPr algn="ctr" eaLnBrk="1" hangingPunct="1">
              <a:defRPr/>
            </a:pPr>
            <a:r>
              <a:rPr lang="ru-RU" sz="1600" b="1" dirty="0">
                <a:solidFill>
                  <a:srgbClr val="002060"/>
                </a:solidFill>
                <a:latin typeface="Century Gothic" pitchFamily="34" charset="0"/>
                <a:cs typeface="Arial" pitchFamily="34" charset="0"/>
              </a:rPr>
              <a:t>№ 473-ФЗ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00275" y="2994025"/>
            <a:ext cx="3286125" cy="1323975"/>
          </a:xfrm>
          <a:prstGeom prst="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chemeClr val="accent1">
                  <a:lumMod val="105000"/>
                  <a:satMod val="109000"/>
                  <a:tint val="81000"/>
                </a:schemeClr>
              </a:gs>
            </a:gsLst>
          </a:gra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1600" b="1" dirty="0">
                <a:solidFill>
                  <a:srgbClr val="002060"/>
                </a:solidFill>
                <a:latin typeface="Century Gothic" pitchFamily="34" charset="0"/>
                <a:cs typeface="Arial" pitchFamily="34" charset="0"/>
              </a:rPr>
              <a:t>Особенности создания ТОСЭР в монопрофильных муниципальных образованиях Российской Федерации (моногородах) </a:t>
            </a:r>
          </a:p>
        </p:txBody>
      </p:sp>
      <p:sp>
        <p:nvSpPr>
          <p:cNvPr id="11" name="Стрелка вниз 10"/>
          <p:cNvSpPr/>
          <p:nvPr/>
        </p:nvSpPr>
        <p:spPr>
          <a:xfrm rot="16200000">
            <a:off x="4962525" y="3538538"/>
            <a:ext cx="1643063" cy="357187"/>
          </a:xfrm>
          <a:prstGeom prst="downArrow">
            <a:avLst>
              <a:gd name="adj1" fmla="val 50000"/>
              <a:gd name="adj2" fmla="val 99523"/>
            </a:avLst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sz="1600" dirty="0"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92813" y="2827338"/>
            <a:ext cx="2543175" cy="1816100"/>
          </a:xfrm>
          <a:prstGeom prst="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chemeClr val="accent1">
                  <a:lumMod val="105000"/>
                  <a:satMod val="109000"/>
                  <a:tint val="81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1600" b="1" dirty="0">
                <a:solidFill>
                  <a:srgbClr val="002060"/>
                </a:solidFill>
                <a:latin typeface="Century Gothic" pitchFamily="34" charset="0"/>
                <a:cs typeface="Arial" pitchFamily="34" charset="0"/>
              </a:rPr>
              <a:t>Постановление Правительства РФ  от 22.06.2015 № 614:</a:t>
            </a:r>
          </a:p>
          <a:p>
            <a:pPr algn="ctr" eaLnBrk="1" hangingPunct="1">
              <a:defRPr/>
            </a:pPr>
            <a:r>
              <a:rPr lang="ru-RU" sz="1600" b="1" dirty="0">
                <a:solidFill>
                  <a:srgbClr val="800000"/>
                </a:solidFill>
                <a:latin typeface="Century Gothic" pitchFamily="34" charset="0"/>
                <a:cs typeface="Arial" pitchFamily="34" charset="0"/>
              </a:rPr>
              <a:t>упрощенная система создания  и функционирования ТОСЭР в моногородах</a:t>
            </a:r>
          </a:p>
        </p:txBody>
      </p:sp>
      <p:sp>
        <p:nvSpPr>
          <p:cNvPr id="13" name="Скругленный прямоугольник 12"/>
          <p:cNvSpPr/>
          <p:nvPr/>
        </p:nvSpPr>
        <p:spPr bwMode="auto">
          <a:xfrm>
            <a:off x="463550" y="5076825"/>
            <a:ext cx="2357438" cy="1281113"/>
          </a:xfrm>
          <a:prstGeom prst="roundRect">
            <a:avLst/>
          </a:prstGeom>
          <a:noFill/>
          <a:ln w="26416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9"/>
          <p:cNvSpPr>
            <a:spLocks noChangeArrowheads="1"/>
          </p:cNvSpPr>
          <p:nvPr/>
        </p:nvSpPr>
        <p:spPr bwMode="auto">
          <a:xfrm>
            <a:off x="593725" y="5137150"/>
            <a:ext cx="20923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400" b="1" dirty="0">
                <a:solidFill>
                  <a:srgbClr val="002060"/>
                </a:solidFill>
                <a:latin typeface="Century Gothic" pitchFamily="34" charset="0"/>
              </a:rPr>
              <a:t>10 лет</a:t>
            </a:r>
          </a:p>
          <a:p>
            <a:pPr algn="ctr" eaLnBrk="1" hangingPunct="1"/>
            <a:r>
              <a:rPr lang="ru-RU" altLang="ru-RU" sz="1400" b="1" dirty="0">
                <a:solidFill>
                  <a:srgbClr val="002060"/>
                </a:solidFill>
                <a:latin typeface="Century Gothic" pitchFamily="34" charset="0"/>
              </a:rPr>
              <a:t>функционирования </a:t>
            </a:r>
            <a:br>
              <a:rPr lang="ru-RU" altLang="ru-RU" sz="1400" b="1" dirty="0">
                <a:solidFill>
                  <a:srgbClr val="002060"/>
                </a:solidFill>
                <a:latin typeface="Century Gothic" pitchFamily="34" charset="0"/>
              </a:rPr>
            </a:br>
            <a:r>
              <a:rPr lang="ru-RU" altLang="ru-RU" sz="1400" b="1" dirty="0">
                <a:solidFill>
                  <a:srgbClr val="002060"/>
                </a:solidFill>
                <a:latin typeface="Century Gothic" pitchFamily="34" charset="0"/>
              </a:rPr>
              <a:t>(с правом продления на 5 лет)</a:t>
            </a:r>
            <a:endParaRPr lang="en-US" altLang="ru-RU" sz="1400" b="1" dirty="0">
              <a:solidFill>
                <a:srgbClr val="002060"/>
              </a:solidFill>
              <a:latin typeface="Century Gothic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 bwMode="auto">
          <a:xfrm>
            <a:off x="3206750" y="5095875"/>
            <a:ext cx="2344738" cy="1284288"/>
          </a:xfrm>
          <a:prstGeom prst="roundRect">
            <a:avLst/>
          </a:prstGeom>
          <a:noFill/>
          <a:ln w="26416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 bwMode="auto">
          <a:xfrm>
            <a:off x="6115694" y="5085184"/>
            <a:ext cx="2344738" cy="1284288"/>
          </a:xfrm>
          <a:prstGeom prst="roundRect">
            <a:avLst/>
          </a:prstGeom>
          <a:noFill/>
          <a:ln w="26416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208231" y="5157192"/>
            <a:ext cx="22998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b="1" dirty="0" smtClean="0">
                <a:solidFill>
                  <a:srgbClr val="002060"/>
                </a:solidFill>
                <a:latin typeface="Century Gothic" pitchFamily="34" charset="0"/>
              </a:rPr>
              <a:t>В границах Белохолуницкого городского поселения</a:t>
            </a:r>
            <a:endParaRPr lang="en-US" altLang="ru-RU" b="1" dirty="0">
              <a:solidFill>
                <a:srgbClr val="002060"/>
              </a:solidFill>
              <a:latin typeface="Century Gothic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188783" y="5374957"/>
            <a:ext cx="21996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ru-RU" b="1" dirty="0" smtClean="0">
                <a:solidFill>
                  <a:srgbClr val="002060"/>
                </a:solidFill>
                <a:latin typeface="Century Gothic" pitchFamily="34" charset="0"/>
              </a:rPr>
              <a:t>Резиденты </a:t>
            </a:r>
          </a:p>
          <a:p>
            <a:pPr algn="ctr"/>
            <a:r>
              <a:rPr lang="ru-RU" altLang="ru-RU" b="1" dirty="0" smtClean="0">
                <a:solidFill>
                  <a:srgbClr val="002060"/>
                </a:solidFill>
                <a:latin typeface="Century Gothic" pitchFamily="34" charset="0"/>
              </a:rPr>
              <a:t>– только </a:t>
            </a:r>
            <a:r>
              <a:rPr lang="ru-RU" altLang="ru-RU" b="1" dirty="0" smtClean="0">
                <a:solidFill>
                  <a:srgbClr val="800000"/>
                </a:solidFill>
                <a:latin typeface="Century Gothic" pitchFamily="34" charset="0"/>
              </a:rPr>
              <a:t>юр.лица</a:t>
            </a:r>
            <a:endParaRPr lang="ru-RU" altLang="ru-RU" b="1" dirty="0">
              <a:solidFill>
                <a:srgbClr val="800000"/>
              </a:solidFill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lum contrast="20000"/>
          </a:blip>
          <a:srcRect/>
          <a:stretch>
            <a:fillRect/>
          </a:stretch>
        </p:blipFill>
        <p:spPr bwMode="auto">
          <a:xfrm>
            <a:off x="-36512" y="1"/>
            <a:ext cx="918051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5" descr="C:\Users\user\Desktop\ma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50" y="1357298"/>
            <a:ext cx="8420100" cy="4467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15" descr="C:\Users\user\Desktop\ma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285860"/>
            <a:ext cx="842010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User\Documents\Сколково\holunic2_герб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142852"/>
            <a:ext cx="700285" cy="994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628775" y="234950"/>
            <a:ext cx="7351713" cy="714375"/>
          </a:xfrm>
          <a:prstGeom prst="rect">
            <a:avLst/>
          </a:prstGeom>
        </p:spPr>
        <p:txBody>
          <a:bodyPr anchor="ctr"/>
          <a:lstStyle/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800000"/>
                </a:solidFill>
                <a:latin typeface="Century Gothic" pitchFamily="34" charset="0"/>
                <a:ea typeface="+mj-ea"/>
                <a:cs typeface="+mj-cs"/>
              </a:rPr>
              <a:t>Где мы находимся</a:t>
            </a:r>
            <a:endParaRPr lang="ru-RU" sz="2000" b="1" dirty="0">
              <a:solidFill>
                <a:srgbClr val="800000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640B62BA-16A1-46D7-BA25-788FCE9D771E}"/>
              </a:ext>
            </a:extLst>
          </p:cNvPr>
          <p:cNvSpPr txBox="1"/>
          <p:nvPr/>
        </p:nvSpPr>
        <p:spPr>
          <a:xfrm>
            <a:off x="4786314" y="5976484"/>
            <a:ext cx="45005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sz="1400" dirty="0">
                <a:solidFill>
                  <a:schemeClr val="tx1"/>
                </a:solidFill>
              </a:rPr>
              <a:t>г. Москва </a:t>
            </a:r>
            <a:r>
              <a:rPr lang="ru-RU" sz="1400" dirty="0" smtClean="0">
                <a:solidFill>
                  <a:schemeClr val="tx1"/>
                </a:solidFill>
              </a:rPr>
              <a:t>– 1022 км</a:t>
            </a:r>
          </a:p>
          <a:p>
            <a:r>
              <a:rPr lang="ru-RU" sz="1400" dirty="0" smtClean="0">
                <a:solidFill>
                  <a:schemeClr val="tx1"/>
                </a:solidFill>
              </a:rPr>
              <a:t>г</a:t>
            </a:r>
            <a:r>
              <a:rPr lang="ru-RU" sz="1400" dirty="0">
                <a:solidFill>
                  <a:schemeClr val="tx1"/>
                </a:solidFill>
              </a:rPr>
              <a:t>. </a:t>
            </a:r>
            <a:r>
              <a:rPr lang="ru-RU" sz="1400" dirty="0" smtClean="0">
                <a:solidFill>
                  <a:schemeClr val="tx1"/>
                </a:solidFill>
              </a:rPr>
              <a:t>Киров – 81 км (507 тыс. чел.) </a:t>
            </a:r>
          </a:p>
          <a:p>
            <a:r>
              <a:rPr lang="ru-RU" sz="1400" dirty="0" smtClean="0">
                <a:solidFill>
                  <a:schemeClr val="tx1"/>
                </a:solidFill>
              </a:rPr>
              <a:t>г. </a:t>
            </a:r>
            <a:r>
              <a:rPr lang="ru-RU" sz="1400" dirty="0">
                <a:solidFill>
                  <a:schemeClr val="tx1"/>
                </a:solidFill>
              </a:rPr>
              <a:t>Нижний Новгород  </a:t>
            </a:r>
            <a:r>
              <a:rPr lang="ru-RU" sz="1400" dirty="0" smtClean="0">
                <a:solidFill>
                  <a:schemeClr val="tx1"/>
                </a:solidFill>
              </a:rPr>
              <a:t>– 672 км </a:t>
            </a:r>
            <a:r>
              <a:rPr lang="ru-RU" sz="1400" dirty="0">
                <a:solidFill>
                  <a:schemeClr val="tx1"/>
                </a:solidFill>
              </a:rPr>
              <a:t>(1 259 тыс. </a:t>
            </a:r>
            <a:r>
              <a:rPr lang="ru-RU" sz="1400" dirty="0" smtClean="0">
                <a:solidFill>
                  <a:schemeClr val="tx1"/>
                </a:solidFill>
              </a:rPr>
              <a:t>чел)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18" name="Picture 12" descr="Доставка ван Бесплатные Иконки">
            <a:extLst>
              <a:ext uri="{FF2B5EF4-FFF2-40B4-BE49-F238E27FC236}">
                <a16:creationId xmlns="" xmlns:a16="http://schemas.microsoft.com/office/drawing/2014/main" id="{B8BEC7B6-F7BD-4997-AD02-C4486E1A9D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0" y="6143644"/>
            <a:ext cx="428628" cy="428628"/>
          </a:xfrm>
          <a:prstGeom prst="rect">
            <a:avLst/>
          </a:prstGeom>
          <a:noFill/>
          <a:extLst/>
        </p:spPr>
      </p:pic>
      <p:grpSp>
        <p:nvGrpSpPr>
          <p:cNvPr id="19" name="Группа 18"/>
          <p:cNvGrpSpPr/>
          <p:nvPr/>
        </p:nvGrpSpPr>
        <p:grpSpPr>
          <a:xfrm>
            <a:off x="-27" y="5857892"/>
            <a:ext cx="909449" cy="928953"/>
            <a:chOff x="7937621" y="5338175"/>
            <a:chExt cx="616015" cy="1068029"/>
          </a:xfrm>
        </p:grpSpPr>
        <p:pic>
          <p:nvPicPr>
            <p:cNvPr id="20" name="Picture 6" descr="D:\arrko\Win2\PRESENTATION\Отдел развития территорий и сопровождения проектов\ОЭЗ пищевики\process\Plane.png">
              <a:extLst>
                <a:ext uri="{FF2B5EF4-FFF2-40B4-BE49-F238E27FC236}">
                  <a16:creationId xmlns="" xmlns:a16="http://schemas.microsoft.com/office/drawing/2014/main" id="{5D98286E-A347-448F-BCCB-B1B8437E0A0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40914" y="5338175"/>
              <a:ext cx="250825" cy="250825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1" name="Группа 99">
              <a:extLst>
                <a:ext uri="{FF2B5EF4-FFF2-40B4-BE49-F238E27FC236}">
                  <a16:creationId xmlns="" xmlns:a16="http://schemas.microsoft.com/office/drawing/2014/main" id="{B2305879-F3D0-4843-87C3-DAEB217C7745}"/>
                </a:ext>
              </a:extLst>
            </p:cNvPr>
            <p:cNvGrpSpPr/>
            <p:nvPr/>
          </p:nvGrpSpPr>
          <p:grpSpPr>
            <a:xfrm>
              <a:off x="8012953" y="5708566"/>
              <a:ext cx="540683" cy="285434"/>
              <a:chOff x="4774529" y="2256162"/>
              <a:chExt cx="540683" cy="285434"/>
            </a:xfrm>
          </p:grpSpPr>
          <p:sp>
            <p:nvSpPr>
              <p:cNvPr id="25" name="Овал 24">
                <a:extLst>
                  <a:ext uri="{FF2B5EF4-FFF2-40B4-BE49-F238E27FC236}">
                    <a16:creationId xmlns="" xmlns:a16="http://schemas.microsoft.com/office/drawing/2014/main" id="{6C4AE771-9661-4253-98BF-DE69E47D9664}"/>
                  </a:ext>
                </a:extLst>
              </p:cNvPr>
              <p:cNvSpPr/>
              <p:nvPr/>
            </p:nvSpPr>
            <p:spPr>
              <a:xfrm>
                <a:off x="4774529" y="2256162"/>
                <a:ext cx="285436" cy="285434"/>
              </a:xfrm>
              <a:prstGeom prst="ellipse">
                <a:avLst/>
              </a:prstGeom>
              <a:solidFill>
                <a:srgbClr val="73737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6" name="Прямоугольник 25">
                <a:extLst>
                  <a:ext uri="{FF2B5EF4-FFF2-40B4-BE49-F238E27FC236}">
                    <a16:creationId xmlns="" xmlns:a16="http://schemas.microsoft.com/office/drawing/2014/main" id="{86C5CEA7-0977-4023-8964-692639DE87F4}"/>
                  </a:ext>
                </a:extLst>
              </p:cNvPr>
              <p:cNvSpPr/>
              <p:nvPr/>
            </p:nvSpPr>
            <p:spPr>
              <a:xfrm>
                <a:off x="4795983" y="2267113"/>
                <a:ext cx="519229" cy="2413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ru-RU" sz="10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М-7</a:t>
                </a:r>
              </a:p>
            </p:txBody>
          </p:sp>
        </p:grpSp>
        <p:grpSp>
          <p:nvGrpSpPr>
            <p:cNvPr id="22" name="Группа 102">
              <a:extLst>
                <a:ext uri="{FF2B5EF4-FFF2-40B4-BE49-F238E27FC236}">
                  <a16:creationId xmlns="" xmlns:a16="http://schemas.microsoft.com/office/drawing/2014/main" id="{72C1ADF1-368C-4557-BB28-391443361A61}"/>
                </a:ext>
              </a:extLst>
            </p:cNvPr>
            <p:cNvGrpSpPr/>
            <p:nvPr/>
          </p:nvGrpSpPr>
          <p:grpSpPr>
            <a:xfrm>
              <a:off x="7937621" y="6100855"/>
              <a:ext cx="435497" cy="305349"/>
              <a:chOff x="4686173" y="2236247"/>
              <a:chExt cx="435497" cy="305349"/>
            </a:xfrm>
          </p:grpSpPr>
          <p:sp>
            <p:nvSpPr>
              <p:cNvPr id="23" name="Овал 22">
                <a:extLst>
                  <a:ext uri="{FF2B5EF4-FFF2-40B4-BE49-F238E27FC236}">
                    <a16:creationId xmlns="" xmlns:a16="http://schemas.microsoft.com/office/drawing/2014/main" id="{1FA05293-56F6-4226-A0F9-7EA632571677}"/>
                  </a:ext>
                </a:extLst>
              </p:cNvPr>
              <p:cNvSpPr/>
              <p:nvPr/>
            </p:nvSpPr>
            <p:spPr>
              <a:xfrm>
                <a:off x="4774529" y="2256162"/>
                <a:ext cx="285436" cy="285434"/>
              </a:xfrm>
              <a:prstGeom prst="ellipse">
                <a:avLst/>
              </a:prstGeom>
              <a:solidFill>
                <a:srgbClr val="73737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4" name="Прямоугольник 23">
                <a:extLst>
                  <a:ext uri="{FF2B5EF4-FFF2-40B4-BE49-F238E27FC236}">
                    <a16:creationId xmlns="" xmlns:a16="http://schemas.microsoft.com/office/drawing/2014/main" id="{1FE6E5C2-C816-460E-B566-ADAAF6D36D74}"/>
                  </a:ext>
                </a:extLst>
              </p:cNvPr>
              <p:cNvSpPr/>
              <p:nvPr/>
            </p:nvSpPr>
            <p:spPr>
              <a:xfrm>
                <a:off x="4686173" y="2236247"/>
                <a:ext cx="435497" cy="288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ru-RU" sz="1200" dirty="0" err="1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гжд</a:t>
                </a:r>
                <a:endParaRPr lang="ru-RU" sz="12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  <p:sp>
        <p:nvSpPr>
          <p:cNvPr id="27" name="Прямоугольник 26">
            <a:extLst>
              <a:ext uri="{FF2B5EF4-FFF2-40B4-BE49-F238E27FC236}">
                <a16:creationId xmlns="" xmlns:a16="http://schemas.microsoft.com/office/drawing/2014/main" id="{5EAB2B83-A870-4621-851B-09FD0A844353}"/>
              </a:ext>
            </a:extLst>
          </p:cNvPr>
          <p:cNvSpPr/>
          <p:nvPr/>
        </p:nvSpPr>
        <p:spPr>
          <a:xfrm>
            <a:off x="571472" y="5857892"/>
            <a:ext cx="32921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1400" dirty="0">
                <a:solidFill>
                  <a:prstClr val="black">
                    <a:lumMod val="95000"/>
                    <a:lumOff val="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Аэропорт </a:t>
            </a:r>
            <a:r>
              <a:rPr lang="ru-RU" sz="14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</a:t>
            </a:r>
            <a:r>
              <a:rPr lang="ru-RU" sz="1400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Победилово</a:t>
            </a:r>
            <a:r>
              <a:rPr lang="ru-RU" sz="14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 </a:t>
            </a:r>
            <a:r>
              <a:rPr lang="ru-RU" sz="1400" dirty="0">
                <a:solidFill>
                  <a:prstClr val="black">
                    <a:lumMod val="95000"/>
                    <a:lumOff val="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ru-RU" sz="14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97 </a:t>
            </a:r>
            <a:r>
              <a:rPr lang="ru-RU" sz="1400" dirty="0">
                <a:solidFill>
                  <a:prstClr val="black">
                    <a:lumMod val="95000"/>
                    <a:lumOff val="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км 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="" xmlns:a16="http://schemas.microsoft.com/office/drawing/2014/main" id="{3EC7716D-3FDA-4CBD-A4B6-C14A4D7F156C}"/>
              </a:ext>
            </a:extLst>
          </p:cNvPr>
          <p:cNvSpPr/>
          <p:nvPr/>
        </p:nvSpPr>
        <p:spPr>
          <a:xfrm>
            <a:off x="581786" y="6143644"/>
            <a:ext cx="27757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1400" dirty="0">
                <a:solidFill>
                  <a:prstClr val="black">
                    <a:lumMod val="95000"/>
                    <a:lumOff val="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Автодорога </a:t>
            </a:r>
            <a:r>
              <a:rPr lang="ru-RU" sz="14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Р-243 </a:t>
            </a:r>
            <a:r>
              <a:rPr lang="ru-RU" sz="1400" dirty="0">
                <a:solidFill>
                  <a:prstClr val="black">
                    <a:lumMod val="95000"/>
                    <a:lumOff val="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 </a:t>
            </a:r>
            <a:r>
              <a:rPr lang="ru-RU" sz="14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 </a:t>
            </a:r>
            <a:r>
              <a:rPr lang="ru-RU" sz="1400" dirty="0">
                <a:solidFill>
                  <a:prstClr val="black">
                    <a:lumMod val="95000"/>
                    <a:lumOff val="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км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="" xmlns:a16="http://schemas.microsoft.com/office/drawing/2014/main" id="{204E9686-68A3-4D22-8E8A-6ADC75AB5D3D}"/>
              </a:ext>
            </a:extLst>
          </p:cNvPr>
          <p:cNvSpPr/>
          <p:nvPr/>
        </p:nvSpPr>
        <p:spPr>
          <a:xfrm>
            <a:off x="571472" y="6478809"/>
            <a:ext cx="37006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14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ж/д ст. «Слободское</a:t>
            </a:r>
            <a:r>
              <a:rPr lang="ru-RU" sz="1400" dirty="0">
                <a:solidFill>
                  <a:prstClr val="black">
                    <a:lumMod val="95000"/>
                    <a:lumOff val="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 – </a:t>
            </a:r>
            <a:r>
              <a:rPr lang="ru-RU" sz="14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43 км</a:t>
            </a:r>
            <a:endParaRPr lang="ru-RU" sz="1400" dirty="0">
              <a:solidFill>
                <a:prstClr val="black">
                  <a:lumMod val="95000"/>
                  <a:lumOff val="5000"/>
                </a:prst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26" name="Рисунок 1"/>
          <p:cNvPicPr>
            <a:picLocks noChangeAspect="1" noChangeArrowheads="1"/>
          </p:cNvPicPr>
          <p:nvPr/>
        </p:nvPicPr>
        <p:blipFill>
          <a:blip r:embed="rId8" cstate="print">
            <a:duotone>
              <a:prstClr val="black"/>
              <a:srgbClr val="0070C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3214678" y="938957"/>
            <a:ext cx="1235549" cy="1493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4"/>
          <p:cNvPicPr>
            <a:picLocks noChangeAspect="1" noChangeArrowheads="1"/>
          </p:cNvPicPr>
          <p:nvPr/>
        </p:nvPicPr>
        <p:blipFill>
          <a:blip r:embed="rId9" cstate="print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ackgroundRemoval t="781" b="99219" l="1134" r="986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94542" y="1383771"/>
            <a:ext cx="248830" cy="2888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3571868" y="3643314"/>
            <a:ext cx="26773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ru-RU" sz="1600" b="1" dirty="0" smtClean="0">
                <a:solidFill>
                  <a:srgbClr val="002060"/>
                </a:solidFill>
                <a:latin typeface="Century Gothic" pitchFamily="34" charset="0"/>
                <a:sym typeface="PFBeauSansPro-Regular"/>
              </a:rPr>
              <a:t>Российская Федерация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714480" y="3286124"/>
            <a:ext cx="7143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Москва</a:t>
            </a:r>
            <a:endParaRPr lang="ru-RU" sz="1200" b="1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5400000" flipH="1" flipV="1">
            <a:off x="2167143" y="1505748"/>
            <a:ext cx="1613466" cy="1947287"/>
          </a:xfrm>
          <a:prstGeom prst="line">
            <a:avLst/>
          </a:prstGeom>
          <a:ln w="28575" cap="rnd">
            <a:solidFill>
              <a:srgbClr val="FF0000">
                <a:alpha val="69000"/>
              </a:srgbClr>
            </a:solidFill>
            <a:bevel/>
            <a:head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 rot="19062111">
            <a:off x="1939698" y="2679322"/>
            <a:ext cx="7954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</a:rPr>
              <a:t>1022 км</a:t>
            </a:r>
            <a:endParaRPr lang="ru-RU" sz="1400" dirty="0">
              <a:solidFill>
                <a:srgbClr val="FF0000"/>
              </a:solidFill>
            </a:endParaRPr>
          </a:p>
        </p:txBody>
      </p:sp>
      <p:pic>
        <p:nvPicPr>
          <p:cNvPr id="1030" name="Picture 6" descr="ÐÐ½ÐµÑÐµÐ½Ñ ÑÐ²ÐµÐ´ÐµÐ½Ð¸Ñ Ð¾ Ð³ÑÐ°Ð½Ð¸ÑÐ°Ñ Ð¼ÑÐ½Ð¸ÑÐ¸Ð¿Ð°Ð»ÑÐ½ÑÑ Ð¾Ð±ÑÐ°Ð·Ð¾Ð²Ð°Ð½Ð¸Ð¹ ÐÐ¸ÑÐ¾Ð²ÑÐºÐ¾Ð¹ Ð¾Ð±Ð»Ð°ÑÑÐ¸.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347425">
            <a:off x="2376000" y="3348000"/>
            <a:ext cx="622267" cy="466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 contrast="20000"/>
          </a:blip>
          <a:srcRect/>
          <a:stretch>
            <a:fillRect/>
          </a:stretch>
        </p:blipFill>
        <p:spPr bwMode="auto">
          <a:xfrm>
            <a:off x="-36512" y="1"/>
            <a:ext cx="918051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 descr="C:\Users\User\Documents\Сколково\holunic2_герб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74639"/>
            <a:ext cx="700285" cy="994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286000" y="404664"/>
            <a:ext cx="54543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000" b="1" dirty="0" smtClean="0">
                <a:solidFill>
                  <a:srgbClr val="800000"/>
                </a:solidFill>
                <a:latin typeface="Century Gothic" pitchFamily="34" charset="0"/>
              </a:rPr>
              <a:t>Кто может стать резидентом   ТОСЭР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1700808"/>
            <a:ext cx="1440160" cy="86409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2893" y="2996952"/>
            <a:ext cx="1412803" cy="914078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7446" y="4581128"/>
            <a:ext cx="1438250" cy="86409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lum bright="30000"/>
          </a:blip>
          <a:srcRect l="3548" t="5814" r="1545" b="2326"/>
          <a:stretch>
            <a:fillRect/>
          </a:stretch>
        </p:blipFill>
        <p:spPr bwMode="auto">
          <a:xfrm>
            <a:off x="1979712" y="980728"/>
            <a:ext cx="7022147" cy="54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Прямоугольник 15"/>
          <p:cNvSpPr/>
          <p:nvPr/>
        </p:nvSpPr>
        <p:spPr>
          <a:xfrm>
            <a:off x="2051720" y="1700808"/>
            <a:ext cx="58326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600" b="1" dirty="0" smtClean="0">
                <a:solidFill>
                  <a:srgbClr val="002060"/>
                </a:solidFill>
                <a:latin typeface="Century Gothic" pitchFamily="34" charset="0"/>
                <a:sym typeface="PFBeauSansPro-Regular"/>
              </a:rPr>
              <a:t>коммерческие организации </a:t>
            </a:r>
          </a:p>
          <a:p>
            <a:r>
              <a:rPr lang="ru-RU" altLang="ru-RU" sz="1600" dirty="0" smtClean="0">
                <a:solidFill>
                  <a:srgbClr val="002060"/>
                </a:solidFill>
                <a:latin typeface="Century Gothic" pitchFamily="34" charset="0"/>
                <a:sym typeface="PFBeauSansPro-Regular"/>
              </a:rPr>
              <a:t>(кроме ИП, МУПов, ГУПов и финансовых организаций, </a:t>
            </a:r>
          </a:p>
          <a:p>
            <a:r>
              <a:rPr lang="ru-RU" altLang="ru-RU" sz="1600" dirty="0" smtClean="0">
                <a:solidFill>
                  <a:srgbClr val="002060"/>
                </a:solidFill>
                <a:latin typeface="Century Gothic" pitchFamily="34" charset="0"/>
                <a:sym typeface="PFBeauSansPro-Regular"/>
              </a:rPr>
              <a:t>градообразующих и их дочерних предприятий) </a:t>
            </a:r>
            <a:endParaRPr lang="ru-RU" altLang="ru-RU" sz="1600" dirty="0">
              <a:solidFill>
                <a:srgbClr val="002060"/>
              </a:solidFill>
              <a:latin typeface="Century Gothic" pitchFamily="34" charset="0"/>
              <a:sym typeface="PFBeauSansPro-Regular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051720" y="3284984"/>
            <a:ext cx="66247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600" dirty="0" smtClean="0">
                <a:solidFill>
                  <a:srgbClr val="002060"/>
                </a:solidFill>
                <a:latin typeface="Century Gothic" pitchFamily="34" charset="0"/>
                <a:sym typeface="PFBeauSansPro-Regular"/>
              </a:rPr>
              <a:t>зарегистрированные и работающие </a:t>
            </a:r>
            <a:r>
              <a:rPr lang="ru-RU" altLang="ru-RU" sz="1600" b="1" dirty="0" smtClean="0">
                <a:solidFill>
                  <a:srgbClr val="002060"/>
                </a:solidFill>
                <a:latin typeface="Century Gothic" pitchFamily="34" charset="0"/>
                <a:sym typeface="PFBeauSansPro-Regular"/>
              </a:rPr>
              <a:t>исключительно </a:t>
            </a:r>
          </a:p>
          <a:p>
            <a:r>
              <a:rPr lang="ru-RU" altLang="ru-RU" sz="1600" b="1" dirty="0" smtClean="0">
                <a:solidFill>
                  <a:srgbClr val="002060"/>
                </a:solidFill>
                <a:latin typeface="Century Gothic" pitchFamily="34" charset="0"/>
                <a:sym typeface="PFBeauSansPro-Regular"/>
              </a:rPr>
              <a:t>в границах </a:t>
            </a:r>
            <a:r>
              <a:rPr lang="ru-RU" altLang="ru-RU" sz="1600" dirty="0" smtClean="0">
                <a:solidFill>
                  <a:srgbClr val="002060"/>
                </a:solidFill>
                <a:latin typeface="Century Gothic" pitchFamily="34" charset="0"/>
                <a:sym typeface="PFBeauSansPro-Regular"/>
              </a:rPr>
              <a:t>Белохолуницкого городского поселения </a:t>
            </a:r>
            <a:endParaRPr lang="ru-RU" altLang="ru-RU" sz="1600" dirty="0">
              <a:solidFill>
                <a:srgbClr val="002060"/>
              </a:solidFill>
              <a:latin typeface="Century Gothic" pitchFamily="34" charset="0"/>
              <a:sym typeface="PFBeauSansPro-Regular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051720" y="4581128"/>
            <a:ext cx="64087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600" b="1" dirty="0" smtClean="0">
                <a:solidFill>
                  <a:srgbClr val="002060"/>
                </a:solidFill>
                <a:latin typeface="Century Gothic" pitchFamily="34" charset="0"/>
                <a:sym typeface="PFBeauSansPro-Regular"/>
              </a:rPr>
              <a:t>заключившее  трехстороннее соглашение</a:t>
            </a:r>
          </a:p>
          <a:p>
            <a:r>
              <a:rPr lang="ru-RU" altLang="ru-RU" sz="1600" dirty="0" smtClean="0">
                <a:solidFill>
                  <a:srgbClr val="002060"/>
                </a:solidFill>
                <a:latin typeface="Century Gothic" pitchFamily="34" charset="0"/>
                <a:sym typeface="PFBeauSansPro-Regular"/>
              </a:rPr>
              <a:t>об осуществлении деятельности  на ТОСЭР</a:t>
            </a:r>
            <a:endParaRPr lang="ru-RU" altLang="ru-RU" sz="1600" dirty="0">
              <a:solidFill>
                <a:srgbClr val="002060"/>
              </a:solidFill>
              <a:latin typeface="Century Gothic" pitchFamily="34" charset="0"/>
              <a:sym typeface="PFBeauSansPro-Regular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 contrast="20000"/>
          </a:blip>
          <a:srcRect/>
          <a:stretch>
            <a:fillRect/>
          </a:stretch>
        </p:blipFill>
        <p:spPr bwMode="auto">
          <a:xfrm>
            <a:off x="0" y="0"/>
            <a:ext cx="918051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 descr="C:\Users\User\Documents\Сколково\holunic2_герб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74639"/>
            <a:ext cx="700285" cy="994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6725" y="1646238"/>
            <a:ext cx="942975" cy="107315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4008" y="1550988"/>
            <a:ext cx="1111250" cy="127635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1475656" y="1772816"/>
            <a:ext cx="33123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ts val="1600"/>
            </a:pPr>
            <a:r>
              <a:rPr lang="ru-RU" altLang="ru-RU" dirty="0" smtClean="0">
                <a:solidFill>
                  <a:srgbClr val="002060"/>
                </a:solidFill>
                <a:latin typeface="Century Gothic" pitchFamily="34" charset="0"/>
                <a:sym typeface="PFBeauSansPro-Regular"/>
              </a:rPr>
              <a:t>вложить в реализацию </a:t>
            </a:r>
          </a:p>
          <a:p>
            <a:pPr>
              <a:buSzPts val="1600"/>
            </a:pPr>
            <a:r>
              <a:rPr lang="ru-RU" altLang="ru-RU" dirty="0" smtClean="0">
                <a:solidFill>
                  <a:srgbClr val="002060"/>
                </a:solidFill>
                <a:latin typeface="Century Gothic" pitchFamily="34" charset="0"/>
                <a:sym typeface="PFBeauSansPro-Regular"/>
              </a:rPr>
              <a:t>инвестиционного проекта</a:t>
            </a:r>
          </a:p>
          <a:p>
            <a:pPr>
              <a:buSzPts val="1600"/>
            </a:pPr>
            <a:r>
              <a:rPr lang="ru-RU" altLang="ru-RU" b="1" dirty="0" smtClean="0">
                <a:solidFill>
                  <a:srgbClr val="002060"/>
                </a:solidFill>
                <a:latin typeface="Century Gothic" pitchFamily="34" charset="0"/>
                <a:sym typeface="PFBeauSansPro-Regular"/>
              </a:rPr>
              <a:t>не менее 2,5 млн. рублей</a:t>
            </a:r>
            <a:r>
              <a:rPr lang="ru-RU" altLang="ru-RU" sz="1600" b="1" dirty="0" smtClean="0">
                <a:solidFill>
                  <a:srgbClr val="002060"/>
                </a:solidFill>
                <a:latin typeface="Century Gothic" pitchFamily="34" charset="0"/>
                <a:sym typeface="PFBeauSansPro-Regular"/>
              </a:rPr>
              <a:t> </a:t>
            </a:r>
            <a:endParaRPr lang="ru-RU" altLang="ru-RU" sz="1600" b="1" dirty="0">
              <a:solidFill>
                <a:srgbClr val="002060"/>
              </a:solidFill>
              <a:latin typeface="Century Gothic" pitchFamily="34" charset="0"/>
              <a:sym typeface="PFBeauSansPro-Regular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68144" y="1700809"/>
            <a:ext cx="3024336" cy="2503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ts val="1600"/>
            </a:pPr>
            <a:r>
              <a:rPr lang="ru-RU" altLang="ru-RU" sz="1700" dirty="0" smtClean="0">
                <a:solidFill>
                  <a:srgbClr val="002060"/>
                </a:solidFill>
                <a:latin typeface="Century Gothic" pitchFamily="34" charset="0"/>
                <a:sym typeface="PFBeauSansPro-Regular"/>
              </a:rPr>
              <a:t>создать </a:t>
            </a:r>
            <a:r>
              <a:rPr lang="ru-RU" altLang="ru-RU" sz="1700" b="1" dirty="0" smtClean="0">
                <a:solidFill>
                  <a:srgbClr val="002060"/>
                </a:solidFill>
                <a:latin typeface="Century Gothic" pitchFamily="34" charset="0"/>
                <a:sym typeface="PFBeauSansPro-Regular"/>
              </a:rPr>
              <a:t>не менее </a:t>
            </a:r>
          </a:p>
          <a:p>
            <a:pPr>
              <a:buSzPts val="1600"/>
            </a:pPr>
            <a:r>
              <a:rPr lang="ru-RU" altLang="ru-RU" sz="1700" b="1" dirty="0" smtClean="0">
                <a:solidFill>
                  <a:srgbClr val="002060"/>
                </a:solidFill>
                <a:latin typeface="Century Gothic" pitchFamily="34" charset="0"/>
                <a:sym typeface="PFBeauSansPro-Regular"/>
              </a:rPr>
              <a:t>10 рабочих мест или</a:t>
            </a:r>
            <a:r>
              <a:rPr lang="ru-RU" altLang="ru-RU" sz="1700" dirty="0" smtClean="0">
                <a:solidFill>
                  <a:srgbClr val="002060"/>
                </a:solidFill>
                <a:latin typeface="Century Gothic" pitchFamily="34" charset="0"/>
                <a:sym typeface="PFBeauSansPro-Regular"/>
              </a:rPr>
              <a:t> не менее среднесписочной численности работников за последние 3 года </a:t>
            </a:r>
          </a:p>
          <a:p>
            <a:pPr>
              <a:buSzPts val="1600"/>
            </a:pPr>
            <a:r>
              <a:rPr lang="ru-RU" altLang="ru-RU" sz="1700" dirty="0" smtClean="0">
                <a:solidFill>
                  <a:srgbClr val="002060"/>
                </a:solidFill>
                <a:latin typeface="Century Gothic" pitchFamily="34" charset="0"/>
                <a:sym typeface="PFBeauSansPro-Regular"/>
              </a:rPr>
              <a:t>(либо за период его существования, если оно существует менее 3 лет)</a:t>
            </a:r>
          </a:p>
          <a:p>
            <a:pPr>
              <a:lnSpc>
                <a:spcPct val="115000"/>
              </a:lnSpc>
              <a:buSzPts val="1600"/>
            </a:pPr>
            <a:endParaRPr lang="ru-RU" altLang="ru-RU" b="1" dirty="0">
              <a:solidFill>
                <a:srgbClr val="002060"/>
              </a:solidFill>
              <a:latin typeface="Century Gothic" pitchFamily="34" charset="0"/>
              <a:sym typeface="PFBeauSansPro-Regular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7225" y="4070350"/>
            <a:ext cx="584200" cy="61912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3568" y="5258147"/>
            <a:ext cx="584200" cy="61912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1512168" y="4091765"/>
            <a:ext cx="6588224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buSzPts val="1600"/>
            </a:pPr>
            <a:r>
              <a:rPr lang="ru-RU" altLang="ru-RU" b="1" dirty="0" smtClean="0">
                <a:solidFill>
                  <a:srgbClr val="002060"/>
                </a:solidFill>
                <a:latin typeface="Century Gothic" pitchFamily="34" charset="0"/>
                <a:sym typeface="PFBeauSansPro-Regular"/>
              </a:rPr>
              <a:t>не более 25%</a:t>
            </a:r>
          </a:p>
          <a:p>
            <a:pPr>
              <a:lnSpc>
                <a:spcPct val="115000"/>
              </a:lnSpc>
              <a:buSzPts val="1600"/>
            </a:pPr>
            <a:r>
              <a:rPr lang="ru-RU" altLang="ru-RU" dirty="0" smtClean="0">
                <a:solidFill>
                  <a:srgbClr val="002060"/>
                </a:solidFill>
                <a:latin typeface="Century Gothic" pitchFamily="34" charset="0"/>
                <a:sym typeface="PFBeauSansPro-Regular"/>
              </a:rPr>
              <a:t>привлечение иностранной рабочей силы </a:t>
            </a:r>
            <a:endParaRPr lang="ru-RU" altLang="ru-RU" dirty="0">
              <a:solidFill>
                <a:srgbClr val="002060"/>
              </a:solidFill>
              <a:latin typeface="Century Gothic" pitchFamily="34" charset="0"/>
              <a:sym typeface="PFBeauSansPro-Regular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619672" y="5045317"/>
            <a:ext cx="6912768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buSzPts val="1600"/>
            </a:pPr>
            <a:r>
              <a:rPr lang="ru-RU" altLang="ru-RU" b="1" dirty="0" smtClean="0">
                <a:solidFill>
                  <a:srgbClr val="002060"/>
                </a:solidFill>
                <a:latin typeface="Century Gothic" pitchFamily="34" charset="0"/>
                <a:sym typeface="PFBeauSansPro-Regular"/>
              </a:rPr>
              <a:t>не более 50%</a:t>
            </a:r>
          </a:p>
          <a:p>
            <a:pPr>
              <a:lnSpc>
                <a:spcPct val="115000"/>
              </a:lnSpc>
              <a:buSzPts val="1600"/>
            </a:pPr>
            <a:r>
              <a:rPr lang="ru-RU" altLang="ru-RU" dirty="0" smtClean="0">
                <a:solidFill>
                  <a:srgbClr val="002060"/>
                </a:solidFill>
                <a:latin typeface="Century Gothic" pitchFamily="34" charset="0"/>
                <a:sym typeface="PFBeauSansPro-Regular"/>
              </a:rPr>
              <a:t>от выручки по проекту контракты  с градообразующим предприятием</a:t>
            </a:r>
            <a:endParaRPr lang="ru-RU" altLang="ru-RU" dirty="0">
              <a:solidFill>
                <a:srgbClr val="002060"/>
              </a:solidFill>
              <a:latin typeface="Century Gothic" pitchFamily="34" charset="0"/>
              <a:sym typeface="PFBeauSansPro-Regular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1331641" y="554385"/>
            <a:ext cx="7655198" cy="714375"/>
          </a:xfrm>
          <a:prstGeom prst="rect">
            <a:avLst/>
          </a:prstGeom>
        </p:spPr>
        <p:txBody>
          <a:bodyPr anchor="ctr"/>
          <a:lstStyle/>
          <a:p>
            <a:pPr algn="r">
              <a:defRPr/>
            </a:pPr>
            <a:r>
              <a:rPr lang="ru-RU" sz="2800" b="1" dirty="0">
                <a:solidFill>
                  <a:srgbClr val="800000"/>
                </a:solidFill>
                <a:latin typeface="Century Gothic" pitchFamily="34" charset="0"/>
                <a:ea typeface="+mj-ea"/>
                <a:cs typeface="+mj-cs"/>
              </a:rPr>
              <a:t>Резидент  </a:t>
            </a:r>
            <a:r>
              <a:rPr lang="ru-RU" sz="2800" b="1" dirty="0" smtClean="0">
                <a:solidFill>
                  <a:srgbClr val="800000"/>
                </a:solidFill>
                <a:latin typeface="Century Gothic" pitchFamily="34" charset="0"/>
                <a:ea typeface="+mj-ea"/>
                <a:cs typeface="+mj-cs"/>
              </a:rPr>
              <a:t>ТОСЭР </a:t>
            </a:r>
            <a:r>
              <a:rPr lang="ru-RU" sz="2800" b="1" dirty="0" smtClean="0">
                <a:solidFill>
                  <a:srgbClr val="800000"/>
                </a:solidFill>
                <a:latin typeface="Century Gothic" pitchFamily="34" charset="0"/>
              </a:rPr>
              <a:t>в первый год должен 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800000"/>
                </a:solidFill>
                <a:latin typeface="Century Gothic" pitchFamily="34" charset="0"/>
                <a:ea typeface="+mj-ea"/>
                <a:cs typeface="+mj-cs"/>
              </a:rPr>
              <a:t> </a:t>
            </a:r>
            <a:endParaRPr lang="ru-RU" sz="2800" b="1" dirty="0">
              <a:solidFill>
                <a:srgbClr val="800000"/>
              </a:solidFill>
              <a:latin typeface="Century Gothic" pitchFamily="34" charset="0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 contrast="20000"/>
          </a:blip>
          <a:srcRect/>
          <a:stretch>
            <a:fillRect/>
          </a:stretch>
        </p:blipFill>
        <p:spPr bwMode="auto">
          <a:xfrm>
            <a:off x="-36511" y="0"/>
            <a:ext cx="918051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 descr="C:\Users\User\Documents\Сколково\holunic2_герб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74639"/>
            <a:ext cx="700285" cy="994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7086600" y="6898332"/>
            <a:ext cx="20574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30437592-8444-4E4F-A141-6EB32473F708}" type="slidenum">
              <a:rPr lang="ru-RU" altLang="ru-RU" smtClean="0"/>
              <a:pPr/>
              <a:t>6</a:t>
            </a:fld>
            <a:endParaRPr lang="ru-RU" altLang="ru-RU" smtClean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891338" y="2420888"/>
            <a:ext cx="2160587" cy="90011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Пищевая промышленность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570413" y="2420888"/>
            <a:ext cx="2160587" cy="90011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Лесоводство. </a:t>
            </a:r>
          </a:p>
          <a:p>
            <a:pPr algn="ctr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Деревообработка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320925" y="4221088"/>
            <a:ext cx="2195513" cy="90011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Химическая промышленность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295525" y="2420888"/>
            <a:ext cx="2160588" cy="90011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Машиностроение 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металлообработка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641850" y="4221088"/>
            <a:ext cx="2160588" cy="90011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Производство мебели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904038" y="4221088"/>
            <a:ext cx="2159000" cy="90011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Производство прочих готовых изделий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8738" y="5949280"/>
            <a:ext cx="2159000" cy="83671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Здравоохранение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600575" y="5949280"/>
            <a:ext cx="2195513" cy="82810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Деятельность в области спорта, отдыха и развлечений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904038" y="5949280"/>
            <a:ext cx="2159000" cy="82810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Научные исследования и разработки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338388" y="5949280"/>
            <a:ext cx="2159000" cy="83671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Деятельность гостиниц и ресторанов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16" descr="D:\Марина\Презентации\Тематические картинки клипарт\шитьё-ателье.jpg.png"/>
          <p:cNvPicPr>
            <a:picLocks noChangeAspect="1" noChangeArrowheads="1"/>
          </p:cNvPicPr>
          <p:nvPr/>
        </p:nvPicPr>
        <p:blipFill>
          <a:blip r:embed="rId4" cstate="print"/>
          <a:srcRect l="59587" t="35542" r="5978" b="32063"/>
          <a:stretch>
            <a:fillRect/>
          </a:stretch>
        </p:blipFill>
        <p:spPr bwMode="auto">
          <a:xfrm>
            <a:off x="704850" y="3429000"/>
            <a:ext cx="877888" cy="75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5" descr="D:\Марина\Презентации\Тематические картинки клипарт\экология.png"/>
          <p:cNvPicPr>
            <a:picLocks noChangeAspect="1" noChangeArrowheads="1"/>
          </p:cNvPicPr>
          <p:nvPr/>
        </p:nvPicPr>
        <p:blipFill>
          <a:blip r:embed="rId5" cstate="print"/>
          <a:srcRect l="32382" t="4240" r="30751" b="64436"/>
          <a:stretch>
            <a:fillRect/>
          </a:stretch>
        </p:blipFill>
        <p:spPr bwMode="auto">
          <a:xfrm>
            <a:off x="5064125" y="1413520"/>
            <a:ext cx="1204913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6" descr="D:\Марина\Презентации\Тематические картинки клипарт\здоровье-спорт.png"/>
          <p:cNvPicPr>
            <a:picLocks noChangeAspect="1" noChangeArrowheads="1"/>
          </p:cNvPicPr>
          <p:nvPr/>
        </p:nvPicPr>
        <p:blipFill>
          <a:blip r:embed="rId6" cstate="print"/>
          <a:srcRect l="27946" t="64954" r="31871"/>
          <a:stretch>
            <a:fillRect/>
          </a:stretch>
        </p:blipFill>
        <p:spPr bwMode="auto">
          <a:xfrm>
            <a:off x="4933950" y="5013176"/>
            <a:ext cx="1438250" cy="969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8" descr="https://cdn.pixabay.com/photo/2013/07/13/12/32/harvester-159803__340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0513" y="1461145"/>
            <a:ext cx="1743075" cy="87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3" descr="http://47news.ru/i/userphoto/15480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60638" y="1124744"/>
            <a:ext cx="1757362" cy="124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9" descr="https://static4.depositphotos.com/1026280/375/v/950/depositphotos_3757089-stock-illustration-science-and-chemistry-icons.jpg"/>
          <p:cNvPicPr>
            <a:picLocks noChangeAspect="1" noChangeArrowheads="1"/>
          </p:cNvPicPr>
          <p:nvPr/>
        </p:nvPicPr>
        <p:blipFill>
          <a:blip r:embed="rId9" cstate="print"/>
          <a:srcRect l="-5617" t="33093" r="79477" b="35910"/>
          <a:stretch>
            <a:fillRect/>
          </a:stretch>
        </p:blipFill>
        <p:spPr bwMode="auto">
          <a:xfrm>
            <a:off x="3005138" y="3356992"/>
            <a:ext cx="918790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43" descr="http://clipart-library.com/img/1006380.jpg"/>
          <p:cNvPicPr>
            <a:picLocks noChangeAspect="1" noChangeArrowheads="1"/>
          </p:cNvPicPr>
          <p:nvPr/>
        </p:nvPicPr>
        <p:blipFill>
          <a:blip r:embed="rId10" cstate="print"/>
          <a:srcRect l="35434" t="39960" r="29921" b="25000"/>
          <a:stretch>
            <a:fillRect/>
          </a:stretch>
        </p:blipFill>
        <p:spPr bwMode="auto">
          <a:xfrm>
            <a:off x="682625" y="5157193"/>
            <a:ext cx="937047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45" descr="http://www.doveri-mebel.by/img/product-screen-3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283200" y="3356992"/>
            <a:ext cx="9144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49" descr="http://clipart-library.com/data_images/71415.png"/>
          <p:cNvPicPr>
            <a:picLocks noChangeAspect="1" noChangeArrowheads="1"/>
          </p:cNvPicPr>
          <p:nvPr/>
        </p:nvPicPr>
        <p:blipFill>
          <a:blip r:embed="rId12" cstate="print"/>
          <a:srcRect t="8434"/>
          <a:stretch>
            <a:fillRect/>
          </a:stretch>
        </p:blipFill>
        <p:spPr bwMode="auto">
          <a:xfrm>
            <a:off x="2915816" y="5085184"/>
            <a:ext cx="864096" cy="958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53" descr="http://pixelbrush.ru/uploads/posts/2012-06/1339256721_cfe48fbc8685.jpg"/>
          <p:cNvPicPr>
            <a:picLocks noChangeAspect="1" noChangeArrowheads="1"/>
          </p:cNvPicPr>
          <p:nvPr/>
        </p:nvPicPr>
        <p:blipFill>
          <a:blip r:embed="rId13" cstate="print"/>
          <a:srcRect l="31400" t="14577" r="31000" b="58755"/>
          <a:stretch>
            <a:fillRect/>
          </a:stretch>
        </p:blipFill>
        <p:spPr bwMode="auto">
          <a:xfrm>
            <a:off x="7250113" y="908720"/>
            <a:ext cx="1500187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55" descr="http://lomonosovskiymedia.ru/upload/medialibrary/107/107c5d5606bb1d615d51fe74a5fcbb05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330058" y="5157193"/>
            <a:ext cx="1058366" cy="755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57" descr="http://xn--80aahib0aevfvcc7a9cg9j.xn--p1ai/wp-content/uploads/Seguridad-higiene-trabajo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329488" y="3356992"/>
            <a:ext cx="1400175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Скругленный прямоугольник 28"/>
          <p:cNvSpPr/>
          <p:nvPr/>
        </p:nvSpPr>
        <p:spPr>
          <a:xfrm>
            <a:off x="41275" y="2420888"/>
            <a:ext cx="2160588" cy="90011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Сельское хозяйство. Рыболовство и рыбоводство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41275" y="4221088"/>
            <a:ext cx="2160588" cy="90011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Текстильная промышленность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1441070" y="260648"/>
            <a:ext cx="67313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2800" b="1" dirty="0" smtClean="0">
                <a:solidFill>
                  <a:srgbClr val="800000"/>
                </a:solidFill>
                <a:latin typeface="Century Gothic" pitchFamily="34" charset="0"/>
                <a:ea typeface="+mj-ea"/>
                <a:cs typeface="+mj-cs"/>
              </a:rPr>
              <a:t>Виды экономической деятельности</a:t>
            </a:r>
            <a:endParaRPr lang="ru-RU" sz="2800" b="1" dirty="0">
              <a:solidFill>
                <a:srgbClr val="800000"/>
              </a:solidFill>
              <a:latin typeface="Century Gothic" pitchFamily="34" charset="0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 contrast="20000"/>
          </a:blip>
          <a:srcRect/>
          <a:stretch>
            <a:fillRect/>
          </a:stretch>
        </p:blipFill>
        <p:spPr bwMode="auto">
          <a:xfrm>
            <a:off x="-36511" y="0"/>
            <a:ext cx="918051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 descr="C:\Users\User\Documents\Сколково\holunic2_герб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6632"/>
            <a:ext cx="700285" cy="994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7086600" y="6898332"/>
            <a:ext cx="20574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30437592-8444-4E4F-A141-6EB32473F708}" type="slidenum">
              <a:rPr lang="ru-RU" altLang="ru-RU" smtClean="0"/>
              <a:pPr/>
              <a:t>7</a:t>
            </a:fld>
            <a:endParaRPr lang="ru-RU" altLang="ru-RU" smtClean="0"/>
          </a:p>
        </p:txBody>
      </p:sp>
      <p:sp>
        <p:nvSpPr>
          <p:cNvPr id="31" name="Прямоугольник 30"/>
          <p:cNvSpPr/>
          <p:nvPr/>
        </p:nvSpPr>
        <p:spPr>
          <a:xfrm>
            <a:off x="1441070" y="260648"/>
            <a:ext cx="67313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2800" b="1" dirty="0" smtClean="0">
                <a:solidFill>
                  <a:srgbClr val="800000"/>
                </a:solidFill>
                <a:latin typeface="Century Gothic" pitchFamily="34" charset="0"/>
                <a:ea typeface="+mj-ea"/>
                <a:cs typeface="+mj-cs"/>
              </a:rPr>
              <a:t>Виды экономической деятельности</a:t>
            </a:r>
            <a:endParaRPr lang="ru-RU" sz="2800" b="1" dirty="0">
              <a:solidFill>
                <a:srgbClr val="800000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32" name="Таблица 31"/>
          <p:cNvGraphicFramePr>
            <a:graphicFrameLocks noGrp="1"/>
          </p:cNvGraphicFramePr>
          <p:nvPr/>
        </p:nvGraphicFramePr>
        <p:xfrm>
          <a:off x="406276" y="1369566"/>
          <a:ext cx="8558212" cy="5155778"/>
        </p:xfrm>
        <a:graphic>
          <a:graphicData uri="http://schemas.openxmlformats.org/drawingml/2006/table">
            <a:tbl>
              <a:tblPr/>
              <a:tblGrid>
                <a:gridCol w="791195"/>
                <a:gridCol w="7767017"/>
              </a:tblGrid>
              <a:tr h="360040">
                <a:tc>
                  <a:txBody>
                    <a:bodyPr/>
                    <a:lstStyle/>
                    <a:p>
                      <a:pPr marL="342900" indent="-34290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ОКВЭД 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 marL="61215" marR="61215" marT="40810" marB="4081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ctr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Наименование ОКВЭД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 marL="61215" marR="61215" marT="40810" marB="4081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  <a:tr h="469354">
                <a:tc>
                  <a:txBody>
                    <a:bodyPr/>
                    <a:lstStyle/>
                    <a:p>
                      <a:pPr marL="342900" indent="-34290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01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 marL="61215" marR="61215" marT="40810" marB="4081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Растениеводство </a:t>
                      </a:r>
                      <a:r>
                        <a:rPr lang="ru-RU" sz="1400" b="1" kern="1200" dirty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и животноводство, охота и предоставление </a:t>
                      </a:r>
                      <a:endParaRPr lang="ru-RU" sz="1400" b="1" kern="1200" dirty="0" smtClean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  <a:p>
                      <a:pPr marL="342900" indent="-34290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соответствующих </a:t>
                      </a:r>
                      <a:r>
                        <a:rPr lang="ru-RU" sz="1400" b="1" kern="1200" dirty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услуг в этих областях</a:t>
                      </a:r>
                    </a:p>
                  </a:txBody>
                  <a:tcPr marL="61215" marR="61215" marT="40810" marB="4081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  <a:tr h="443247">
                <a:tc>
                  <a:txBody>
                    <a:bodyPr/>
                    <a:lstStyle/>
                    <a:p>
                      <a:pPr marL="342900" marR="0" indent="-34290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02.1</a:t>
                      </a:r>
                    </a:p>
                    <a:p>
                      <a:pPr marL="342900" marR="0" indent="-34290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02.3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 marL="61215" marR="61215" marT="40810" marB="4081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Лесоводство и прочая лесохозяйственная деятельность. Сбор и заготовка пищевых лесных ресурсов, не древесных</a:t>
                      </a:r>
                      <a:r>
                        <a:rPr lang="ru-RU" sz="1400" b="1" kern="1200" baseline="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 лесных ресурсов и лекарственных растений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 marL="61215" marR="61215" marT="40810" marB="4081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316770">
                <a:tc>
                  <a:txBody>
                    <a:bodyPr/>
                    <a:lstStyle/>
                    <a:p>
                      <a:pPr marL="342900" marR="0" indent="-34290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03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 marL="61215" marR="61215" marT="40810" marB="4081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 Рыболовство и рыбоводство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 marL="61215" marR="61215" marT="40810" marB="4081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marL="342900" marR="0" indent="-34290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10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 marL="61215" marR="61215" marT="40810" marB="4081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Производство </a:t>
                      </a:r>
                      <a:r>
                        <a:rPr lang="ru-RU" sz="1400" b="1" kern="1200" dirty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пищевых продуктов</a:t>
                      </a:r>
                    </a:p>
                  </a:txBody>
                  <a:tcPr marL="61215" marR="61215" marT="40810" marB="4081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281084">
                <a:tc>
                  <a:txBody>
                    <a:bodyPr/>
                    <a:lstStyle/>
                    <a:p>
                      <a:pPr marL="342900" marR="0" indent="-34290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14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 marL="61215" marR="61215" marT="40810" marB="4081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 Производство одежды</a:t>
                      </a:r>
                    </a:p>
                  </a:txBody>
                  <a:tcPr marL="61215" marR="61215" marT="40810" marB="4081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  <a:tr h="451261">
                <a:tc>
                  <a:txBody>
                    <a:bodyPr/>
                    <a:lstStyle/>
                    <a:p>
                      <a:pPr marL="342900" marR="0" indent="-34290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16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 marL="61215" marR="61215" marT="40810" marB="4081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Обработка древесины и производство изделий из дерева и пробки, кроме мебели, производство изделий из соломки и материалов для плетения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 marL="61215" marR="61215" marT="40810" marB="4081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269852">
                <a:tc>
                  <a:txBody>
                    <a:bodyPr/>
                    <a:lstStyle/>
                    <a:p>
                      <a:pPr marL="342900" marR="0" indent="-34290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20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 marL="61215" marR="61215" marT="40810" marB="4081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Производство химических веществ и химических продуктов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 marL="61215" marR="61215" marT="40810" marB="4081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  <a:tr h="478928">
                <a:tc>
                  <a:txBody>
                    <a:bodyPr/>
                    <a:lstStyle/>
                    <a:p>
                      <a:pPr marL="342900" indent="-34290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21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 marL="61215" marR="61215" marT="40810" marB="4081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 Производство лекарственных средств и материалов, применяемых в медицинских целях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 marL="61215" marR="61215" marT="40810" marB="4081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330628">
                <a:tc>
                  <a:txBody>
                    <a:bodyPr/>
                    <a:lstStyle/>
                    <a:p>
                      <a:pPr marL="342900" marR="0" indent="-34290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22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 marL="61215" marR="61215" marT="40810" marB="4081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Производство резиновых и пластмассовых</a:t>
                      </a:r>
                      <a:r>
                        <a:rPr lang="ru-RU" sz="1400" b="1" kern="1200" baseline="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 изделий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 marL="61215" marR="61215" marT="40810" marB="4081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  <a:tr h="337741">
                <a:tc>
                  <a:txBody>
                    <a:bodyPr/>
                    <a:lstStyle/>
                    <a:p>
                      <a:pPr marL="342900" indent="-34290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24</a:t>
                      </a:r>
                    </a:p>
                    <a:p>
                      <a:pPr marL="342900" indent="-34290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25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 marL="61215" marR="61215" marT="40810" marB="4081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Производство металлургическое </a:t>
                      </a:r>
                    </a:p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Производство готовых металлических изделий 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 marL="61215" marR="61215" marT="40810" marB="4081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408770">
                <a:tc>
                  <a:txBody>
                    <a:bodyPr/>
                    <a:lstStyle/>
                    <a:p>
                      <a:pPr marL="342900" marR="0" indent="-34290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28.22.9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 marL="61215" marR="61215" marT="40810" marB="4081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Производство прочего грузоподъемного, транспортирующего и погрузочно-разгрузочного оборудования</a:t>
                      </a:r>
                    </a:p>
                  </a:txBody>
                  <a:tcPr marL="61215" marR="61215" marT="40810" marB="4081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 contrast="20000"/>
          </a:blip>
          <a:srcRect/>
          <a:stretch>
            <a:fillRect/>
          </a:stretch>
        </p:blipFill>
        <p:spPr bwMode="auto">
          <a:xfrm>
            <a:off x="-36511" y="0"/>
            <a:ext cx="918051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 descr="C:\Users\User\Documents\Сколково\holunic2_герб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74639"/>
            <a:ext cx="700285" cy="994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7086600" y="6898332"/>
            <a:ext cx="20574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30437592-8444-4E4F-A141-6EB32473F708}" type="slidenum">
              <a:rPr lang="ru-RU" altLang="ru-RU" smtClean="0"/>
              <a:pPr/>
              <a:t>8</a:t>
            </a:fld>
            <a:endParaRPr lang="ru-RU" altLang="ru-RU" smtClean="0"/>
          </a:p>
        </p:txBody>
      </p:sp>
      <p:sp>
        <p:nvSpPr>
          <p:cNvPr id="31" name="Прямоугольник 30"/>
          <p:cNvSpPr/>
          <p:nvPr/>
        </p:nvSpPr>
        <p:spPr>
          <a:xfrm>
            <a:off x="1441070" y="260648"/>
            <a:ext cx="67313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2800" b="1" dirty="0" smtClean="0">
                <a:solidFill>
                  <a:srgbClr val="800000"/>
                </a:solidFill>
                <a:latin typeface="Century Gothic" pitchFamily="34" charset="0"/>
                <a:ea typeface="+mj-ea"/>
                <a:cs typeface="+mj-cs"/>
              </a:rPr>
              <a:t>Виды экономической деятельности</a:t>
            </a:r>
            <a:endParaRPr lang="ru-RU" sz="2800" b="1" dirty="0">
              <a:solidFill>
                <a:srgbClr val="800000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32" name="Таблица 31"/>
          <p:cNvGraphicFramePr>
            <a:graphicFrameLocks noGrp="1"/>
          </p:cNvGraphicFramePr>
          <p:nvPr/>
        </p:nvGraphicFramePr>
        <p:xfrm>
          <a:off x="252413" y="1472326"/>
          <a:ext cx="8558212" cy="4831054"/>
        </p:xfrm>
        <a:graphic>
          <a:graphicData uri="http://schemas.openxmlformats.org/drawingml/2006/table">
            <a:tbl>
              <a:tblPr/>
              <a:tblGrid>
                <a:gridCol w="791195"/>
                <a:gridCol w="7767017"/>
              </a:tblGrid>
              <a:tr h="469354">
                <a:tc>
                  <a:txBody>
                    <a:bodyPr/>
                    <a:lstStyle/>
                    <a:p>
                      <a:pPr marL="342900" indent="-34290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ОКВЭД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 marL="61215" marR="61215" marT="40810" marB="4081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ctr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Наименование ОКВЭД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 marL="61215" marR="61215" marT="40810" marB="4081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69354">
                <a:tc>
                  <a:txBody>
                    <a:bodyPr/>
                    <a:lstStyle/>
                    <a:p>
                      <a:pPr marL="342900" indent="-34290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28.92.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 marL="61215" marR="61215" marT="40810" marB="4081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Производство машин и оборудования для добычи полезных ископаемых и строительства</a:t>
                      </a:r>
                    </a:p>
                  </a:txBody>
                  <a:tcPr marL="61215" marR="61215" marT="40810" marB="4081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  <a:tr h="402916">
                <a:tc>
                  <a:txBody>
                    <a:bodyPr/>
                    <a:lstStyle/>
                    <a:p>
                      <a:pPr marL="342900" marR="0" indent="-34290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29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 marL="61215" marR="61215" marT="40810" marB="4081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Производство автотранспортных средств, прицепов и полуприцепов </a:t>
                      </a:r>
                    </a:p>
                    <a:p>
                      <a:pPr marL="0" marR="0" indent="0" algn="l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4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 marL="61215" marR="61215" marT="40810" marB="4081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316770">
                <a:tc>
                  <a:txBody>
                    <a:bodyPr/>
                    <a:lstStyle/>
                    <a:p>
                      <a:pPr marL="342900" marR="0" indent="-34290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30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 marL="61215" marR="61215" marT="40810" marB="4081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Производство прочих транспортных средств и оборудования</a:t>
                      </a:r>
                    </a:p>
                    <a:p>
                      <a:pPr marL="0" marR="0" indent="0" algn="l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4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 marL="61215" marR="61215" marT="40810" marB="4081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marL="342900" marR="0" indent="-34290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31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 marL="61215" marR="61215" marT="40810" marB="4081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Производство мебели</a:t>
                      </a:r>
                    </a:p>
                    <a:p>
                      <a:pPr marL="0" marR="0" indent="0" algn="l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4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 marL="61215" marR="61215" marT="40810" marB="4081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281084">
                <a:tc>
                  <a:txBody>
                    <a:bodyPr/>
                    <a:lstStyle/>
                    <a:p>
                      <a:pPr marL="342900" marR="0" indent="-34290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32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 marL="61215" marR="61215" marT="40810" marB="4081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Производство прочих готовых изделий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kern="1200" dirty="0" smtClean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 marL="61215" marR="61215" marT="40810" marB="4081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  <a:tr h="451261">
                <a:tc>
                  <a:txBody>
                    <a:bodyPr/>
                    <a:lstStyle/>
                    <a:p>
                      <a:pPr marL="342900" marR="0" indent="-34290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55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 marL="61215" marR="61215" marT="40810" marB="4081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Деятельность по предоставлению мест для временного проживания </a:t>
                      </a:r>
                    </a:p>
                    <a:p>
                      <a:pPr marL="0" marR="0" indent="0" algn="l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4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 marL="61215" marR="61215" marT="40810" marB="4081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269852">
                <a:tc>
                  <a:txBody>
                    <a:bodyPr/>
                    <a:lstStyle/>
                    <a:p>
                      <a:pPr marL="342900" marR="0" indent="-34290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86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 marL="61215" marR="61215" marT="40810" marB="4081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Деятельность в области здравоохранения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 marL="61215" marR="61215" marT="40810" marB="4081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  <a:tr h="478928">
                <a:tc>
                  <a:txBody>
                    <a:bodyPr/>
                    <a:lstStyle/>
                    <a:p>
                      <a:pPr marL="342900" indent="-34290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93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 marL="61215" marR="61215" marT="40810" marB="4081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Деятельность в области спорта, отдыха и развлечений</a:t>
                      </a:r>
                    </a:p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4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 marL="61215" marR="61215" marT="40810" marB="4081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330628">
                <a:tc>
                  <a:txBody>
                    <a:bodyPr/>
                    <a:lstStyle/>
                    <a:p>
                      <a:pPr marL="342900" marR="0" indent="-34290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72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 marL="61215" marR="61215" marT="40810" marB="4081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Научные исследования и разработки </a:t>
                      </a:r>
                    </a:p>
                    <a:p>
                      <a:pPr marL="0" marR="0" indent="0" algn="l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4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 marL="61215" marR="61215" marT="40810" marB="4081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 contrast="20000"/>
          </a:blip>
          <a:srcRect/>
          <a:stretch>
            <a:fillRect/>
          </a:stretch>
        </p:blipFill>
        <p:spPr bwMode="auto">
          <a:xfrm>
            <a:off x="-36511" y="0"/>
            <a:ext cx="918051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 descr="C:\Users\User\Documents\Сколково\holunic2_герб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74639"/>
            <a:ext cx="700285" cy="994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247650" y="351155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ru-RU" altLang="ru-RU">
              <a:latin typeface="Calibri" pitchFamily="34" charset="0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1160463" y="4808538"/>
            <a:ext cx="1857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ru-RU" altLang="ru-RU">
              <a:latin typeface="Calibri" pitchFamily="34" charset="0"/>
            </a:endParaRP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160463" y="5176838"/>
            <a:ext cx="1857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ru-RU" altLang="ru-RU">
              <a:latin typeface="Calibri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79512" y="1340768"/>
          <a:ext cx="8657530" cy="511256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55986"/>
                <a:gridCol w="1780518"/>
                <a:gridCol w="4121026"/>
              </a:tblGrid>
              <a:tr h="586198">
                <a:tc>
                  <a:txBody>
                    <a:bodyPr/>
                    <a:lstStyle/>
                    <a:p>
                      <a:pPr algn="ctr"/>
                      <a:r>
                        <a:rPr lang="ru-RU" sz="1500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Наименование </a:t>
                      </a:r>
                    </a:p>
                    <a:p>
                      <a:pPr algn="ctr"/>
                      <a:r>
                        <a:rPr lang="ru-RU" sz="1500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налога</a:t>
                      </a:r>
                      <a:endParaRPr lang="ru-RU" sz="1500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Условия/</a:t>
                      </a:r>
                    </a:p>
                    <a:p>
                      <a:pPr algn="ctr"/>
                      <a:r>
                        <a:rPr lang="ru-RU" sz="1500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базовые ставки</a:t>
                      </a:r>
                      <a:endParaRPr lang="ru-RU" sz="1500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kern="1200" dirty="0" smtClean="0">
                          <a:solidFill>
                            <a:srgbClr val="80000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Преференции </a:t>
                      </a:r>
                    </a:p>
                    <a:p>
                      <a:pPr algn="ctr"/>
                      <a:r>
                        <a:rPr lang="ru-RU" sz="1500" kern="1200" dirty="0" smtClean="0">
                          <a:solidFill>
                            <a:srgbClr val="80000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на ТОСЭР</a:t>
                      </a:r>
                      <a:endParaRPr lang="ru-RU" sz="1500" kern="1200" dirty="0">
                        <a:solidFill>
                          <a:srgbClr val="80000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>
                    <a:solidFill>
                      <a:srgbClr val="E9EBF5"/>
                    </a:solidFill>
                  </a:tcPr>
                </a:tc>
              </a:tr>
              <a:tr h="830447">
                <a:tc>
                  <a:txBody>
                    <a:bodyPr/>
                    <a:lstStyle/>
                    <a:p>
                      <a:r>
                        <a:rPr lang="ru-RU" sz="15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Ставка </a:t>
                      </a:r>
                    </a:p>
                    <a:p>
                      <a:r>
                        <a:rPr lang="ru-RU" sz="15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федеральной части налога на прибыль</a:t>
                      </a:r>
                      <a:endParaRPr lang="ru-RU" sz="15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3%</a:t>
                      </a:r>
                      <a:endParaRPr lang="ru-RU" sz="15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b="1" kern="1200" dirty="0" smtClean="0">
                          <a:solidFill>
                            <a:srgbClr val="80000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0%</a:t>
                      </a:r>
                      <a:r>
                        <a:rPr lang="ru-RU" sz="1500" kern="1200" dirty="0" smtClean="0">
                          <a:solidFill>
                            <a:srgbClr val="80000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 - </a:t>
                      </a:r>
                      <a:r>
                        <a:rPr lang="ru-RU" sz="1500" b="1" kern="1200" dirty="0" smtClean="0">
                          <a:solidFill>
                            <a:srgbClr val="80000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первые 5 лет </a:t>
                      </a:r>
                      <a:r>
                        <a:rPr lang="ru-RU" sz="1500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после получения прибыли от деятельности в рамках ТОСЭР</a:t>
                      </a:r>
                      <a:endParaRPr lang="ru-RU" sz="1500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/>
                </a:tc>
              </a:tr>
              <a:tr h="830447">
                <a:tc>
                  <a:txBody>
                    <a:bodyPr/>
                    <a:lstStyle/>
                    <a:p>
                      <a:r>
                        <a:rPr lang="ru-RU" sz="15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Ставка </a:t>
                      </a:r>
                    </a:p>
                    <a:p>
                      <a:r>
                        <a:rPr lang="ru-RU" sz="15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региональной части налога на прибыль</a:t>
                      </a:r>
                      <a:endParaRPr lang="ru-RU" sz="15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17%</a:t>
                      </a:r>
                      <a:endParaRPr lang="ru-RU" sz="15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b="1" kern="1200" dirty="0" smtClean="0">
                          <a:solidFill>
                            <a:srgbClr val="80000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1-5 годы </a:t>
                      </a:r>
                      <a:r>
                        <a:rPr lang="ru-RU" sz="1500" kern="1200" dirty="0" smtClean="0">
                          <a:solidFill>
                            <a:srgbClr val="80000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–</a:t>
                      </a:r>
                      <a:r>
                        <a:rPr lang="ru-RU" sz="1500" kern="1200" baseline="0" dirty="0" smtClean="0">
                          <a:solidFill>
                            <a:srgbClr val="80000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 </a:t>
                      </a:r>
                      <a:r>
                        <a:rPr lang="ru-RU" sz="1500" b="1" kern="1200" dirty="0" smtClean="0">
                          <a:solidFill>
                            <a:srgbClr val="80000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не более 5%</a:t>
                      </a:r>
                    </a:p>
                    <a:p>
                      <a:r>
                        <a:rPr lang="ru-RU" sz="1500" b="1" kern="1200" dirty="0" smtClean="0">
                          <a:solidFill>
                            <a:srgbClr val="80000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6-10 годы </a:t>
                      </a:r>
                      <a:r>
                        <a:rPr lang="ru-RU" sz="1500" kern="1200" dirty="0" smtClean="0">
                          <a:solidFill>
                            <a:srgbClr val="80000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–</a:t>
                      </a:r>
                      <a:r>
                        <a:rPr lang="ru-RU" sz="1500" kern="1200" baseline="0" dirty="0" smtClean="0">
                          <a:solidFill>
                            <a:srgbClr val="80000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 </a:t>
                      </a:r>
                      <a:r>
                        <a:rPr lang="ru-RU" sz="1500" b="1" kern="1200" dirty="0" smtClean="0">
                          <a:solidFill>
                            <a:srgbClr val="80000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не менее 10%</a:t>
                      </a:r>
                      <a:endParaRPr lang="ru-RU" sz="1500" b="1" kern="1200" dirty="0">
                        <a:solidFill>
                          <a:srgbClr val="80000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/>
                </a:tc>
              </a:tr>
              <a:tr h="586198">
                <a:tc>
                  <a:txBody>
                    <a:bodyPr/>
                    <a:lstStyle/>
                    <a:p>
                      <a:r>
                        <a:rPr lang="ru-RU" sz="15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Взносы </a:t>
                      </a:r>
                    </a:p>
                    <a:p>
                      <a:r>
                        <a:rPr lang="ru-RU" sz="15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в Пенсионный фонд</a:t>
                      </a:r>
                      <a:endParaRPr lang="ru-RU" sz="15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22%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b="1" kern="1200" dirty="0" smtClean="0">
                          <a:solidFill>
                            <a:srgbClr val="80000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6%</a:t>
                      </a:r>
                      <a:endParaRPr lang="ru-RU" sz="1500" b="1" kern="1200" dirty="0">
                        <a:solidFill>
                          <a:srgbClr val="80000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/>
                </a:tc>
              </a:tr>
              <a:tr h="610920">
                <a:tc>
                  <a:txBody>
                    <a:bodyPr/>
                    <a:lstStyle/>
                    <a:p>
                      <a:r>
                        <a:rPr lang="ru-RU" sz="15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Взносы в Фонд социального</a:t>
                      </a:r>
                      <a:r>
                        <a:rPr lang="ru-RU" sz="1500" b="1" kern="1200" baseline="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 </a:t>
                      </a:r>
                      <a:r>
                        <a:rPr lang="ru-RU" sz="15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страхования</a:t>
                      </a:r>
                      <a:endParaRPr lang="ru-RU" sz="15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2,9%</a:t>
                      </a:r>
                      <a:endParaRPr lang="ru-RU" sz="15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b="1" kern="1200" dirty="0" smtClean="0">
                          <a:solidFill>
                            <a:srgbClr val="80000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1,5%</a:t>
                      </a:r>
                      <a:endParaRPr lang="ru-RU" sz="1500" b="1" kern="1200" dirty="0">
                        <a:solidFill>
                          <a:srgbClr val="80000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/>
                </a:tc>
              </a:tr>
              <a:tr h="586198">
                <a:tc>
                  <a:txBody>
                    <a:bodyPr/>
                    <a:lstStyle/>
                    <a:p>
                      <a:r>
                        <a:rPr lang="ru-RU" sz="15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Взнос в Федеральный фонд ОМС</a:t>
                      </a:r>
                      <a:endParaRPr lang="ru-RU" sz="15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5,1%</a:t>
                      </a:r>
                      <a:endParaRPr lang="ru-RU" sz="15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b="1" kern="1200" dirty="0" smtClean="0">
                          <a:solidFill>
                            <a:srgbClr val="80000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0,1%</a:t>
                      </a:r>
                      <a:endParaRPr lang="ru-RU" sz="1500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/>
                </a:tc>
              </a:tr>
              <a:tr h="349412"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500" b="1" kern="1200" dirty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Налог на имущество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500" b="1" kern="1200" dirty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2,2%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500" b="1" kern="1200" dirty="0" smtClean="0">
                          <a:solidFill>
                            <a:srgbClr val="80000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0%</a:t>
                      </a:r>
                      <a:r>
                        <a:rPr lang="ru-RU" sz="15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 </a:t>
                      </a:r>
                      <a:endParaRPr lang="ru-RU" sz="1500" kern="1200" dirty="0">
                        <a:solidFill>
                          <a:srgbClr val="80000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/>
                </a:tc>
              </a:tr>
              <a:tr h="732748"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500" b="1" kern="1200" dirty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Земельный налог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500" b="1" kern="1200" dirty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1,5</a:t>
                      </a:r>
                      <a:r>
                        <a:rPr lang="ru-RU" sz="15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% </a:t>
                      </a: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от кадастровой стоимости</a:t>
                      </a:r>
                      <a:endParaRPr lang="ru-RU" sz="1200" b="1" kern="1200" dirty="0">
                        <a:solidFill>
                          <a:srgbClr val="002060"/>
                        </a:solidFill>
                        <a:latin typeface="Century Gothic" pitchFamily="34" charset="0"/>
                        <a:ea typeface="+mn-ea"/>
                        <a:cs typeface="Arial" pitchFamily="34" charset="0"/>
                        <a:sym typeface="PFBeauSansPro-Regular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500" b="1" kern="1200" dirty="0" smtClean="0">
                          <a:solidFill>
                            <a:srgbClr val="800000"/>
                          </a:solidFill>
                          <a:latin typeface="Century Gothic" pitchFamily="34" charset="0"/>
                          <a:ea typeface="+mn-ea"/>
                          <a:cs typeface="Arial" pitchFamily="34" charset="0"/>
                          <a:sym typeface="PFBeauSansPro-Regular"/>
                        </a:rPr>
                        <a:t>0%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899592" y="476672"/>
            <a:ext cx="7992888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800" b="1" dirty="0" smtClean="0">
                <a:solidFill>
                  <a:srgbClr val="800000"/>
                </a:solidFill>
                <a:latin typeface="Century Gothic" pitchFamily="34" charset="0"/>
                <a:ea typeface="+mj-ea"/>
                <a:cs typeface="+mj-cs"/>
              </a:rPr>
              <a:t>Что дает статус  резидента ТОСЭР?</a:t>
            </a:r>
          </a:p>
          <a:p>
            <a:pPr algn="r">
              <a:defRPr/>
            </a:pPr>
            <a:r>
              <a:rPr lang="ru-RU" b="1" dirty="0" smtClean="0">
                <a:solidFill>
                  <a:srgbClr val="800000"/>
                </a:solidFill>
                <a:latin typeface="Century Gothic" pitchFamily="34" charset="0"/>
              </a:rPr>
              <a:t>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1205</TotalTime>
  <Words>822</Words>
  <Application>Microsoft Office PowerPoint</Application>
  <PresentationFormat>Экран (4:3)</PresentationFormat>
  <Paragraphs>188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Наталья</cp:lastModifiedBy>
  <cp:revision>125</cp:revision>
  <dcterms:created xsi:type="dcterms:W3CDTF">2018-07-31T09:30:47Z</dcterms:created>
  <dcterms:modified xsi:type="dcterms:W3CDTF">2019-05-23T04:25:21Z</dcterms:modified>
</cp:coreProperties>
</file>